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60" r:id="rId3"/>
    <p:sldId id="261" r:id="rId4"/>
    <p:sldId id="257" r:id="rId5"/>
    <p:sldId id="258" r:id="rId6"/>
    <p:sldId id="273" r:id="rId7"/>
    <p:sldId id="263" r:id="rId8"/>
    <p:sldId id="264" r:id="rId9"/>
    <p:sldId id="274" r:id="rId10"/>
    <p:sldId id="265" r:id="rId11"/>
    <p:sldId id="266" r:id="rId12"/>
    <p:sldId id="275" r:id="rId13"/>
    <p:sldId id="267" r:id="rId14"/>
    <p:sldId id="268" r:id="rId15"/>
    <p:sldId id="269" r:id="rId16"/>
    <p:sldId id="270" r:id="rId17"/>
    <p:sldId id="271" r:id="rId18"/>
    <p:sldId id="272" r:id="rId19"/>
    <p:sldId id="277" r:id="rId20"/>
    <p:sldId id="259"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06" autoAdjust="0"/>
  </p:normalViewPr>
  <p:slideViewPr>
    <p:cSldViewPr snapToGrid="0">
      <p:cViewPr varScale="1">
        <p:scale>
          <a:sx n="91" d="100"/>
          <a:sy n="91" d="100"/>
        </p:scale>
        <p:origin x="34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C8DB-F21A-47FA-BBDE-274501B79B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3393A5-D8BF-EBB7-8B8B-6C7664D639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657F73-91FC-7115-5C3F-1D8AE2D9CA38}"/>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94C78255-4BBE-D228-F3C4-04D506501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E4B172-40F0-1A96-133F-8BF3F86D34A7}"/>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141103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F1C1-F7F1-6BDC-ECE3-8787BA1D6A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61029E-1176-5D36-352C-D3BF622C7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065295-0684-93A0-556E-3D0D89CF599B}"/>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7EC7B5B8-C934-EB30-C3BB-CB101C0AB0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4F1BC5-D92D-E04F-B79C-30A017D702A9}"/>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407389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D8683-D7A2-0192-3B86-E63F39D756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FA9C14-0234-60F9-1A8B-2F3FD7870B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0570F7-1097-8CC0-4DC0-248AEE32B253}"/>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9EF72BE4-2315-E60C-98A4-8E199F24F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0B6597-7CA2-B882-D2F6-9E79AD1FBD72}"/>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237615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AC94-6743-72C9-8DA4-FFA4DB925E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617060-E114-FFEC-DA18-B89E451C1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FAF6D7-5E2C-D1B4-D257-1B46ADBE52E0}"/>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128DFFC4-407D-463A-C12D-9A8C4913C5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CDB304-7216-BB1E-EF76-B6F3FD00A0A2}"/>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26092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F84E-69EE-EEDB-DFAE-24A338A92A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AFDACE-FD6A-7B8F-BB22-327AF39268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20751-46F1-80D3-FADF-7C1737195434}"/>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482E320E-09BC-897B-3CD3-07C168D973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97062E-B350-65B3-46A1-E9B16EB1463E}"/>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2817888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E799-1216-A994-C279-81B4DD253B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02548-B059-5369-16F4-93B4743D8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1A110E-613F-9C49-01BC-A371FF005C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44CB47-1118-5C5F-3D25-7D8A23F2C1D7}"/>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6" name="Footer Placeholder 5">
            <a:extLst>
              <a:ext uri="{FF2B5EF4-FFF2-40B4-BE49-F238E27FC236}">
                <a16:creationId xmlns:a16="http://schemas.microsoft.com/office/drawing/2014/main" id="{E9C07509-4B2B-8966-95DB-1AA1FBB07F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8B411C-9D76-7134-3F4B-3B108B72F574}"/>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1094010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40AF-62E8-B6B8-0C39-09EE4BB1B9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50D23D-E919-7627-9320-4AF30FA5FB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F61A5C-1E4F-AE2C-0951-A9315AD5F1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37D979-1A7E-34E7-5B33-F44A0369E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B95EA-EB43-BCE3-C224-F9BC8F88F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C68C7E-7316-B380-CF82-F630BB22EC97}"/>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8" name="Footer Placeholder 7">
            <a:extLst>
              <a:ext uri="{FF2B5EF4-FFF2-40B4-BE49-F238E27FC236}">
                <a16:creationId xmlns:a16="http://schemas.microsoft.com/office/drawing/2014/main" id="{8EF8779C-2483-A2F2-B346-35B4802B70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9A425C-CD25-58BA-6833-6E9C04242735}"/>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31544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FEDF-3CC6-9B82-37B8-42D9F72315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3305DB-D414-3D57-86CE-9495D82AEF0E}"/>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4" name="Footer Placeholder 3">
            <a:extLst>
              <a:ext uri="{FF2B5EF4-FFF2-40B4-BE49-F238E27FC236}">
                <a16:creationId xmlns:a16="http://schemas.microsoft.com/office/drawing/2014/main" id="{C20E7B55-B2C1-5251-55FD-B926D582BA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A63ACA-164D-28B5-4924-0F6B8A416169}"/>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10776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40C8C-70F2-7B5B-6AF0-E8E1DA4F366C}"/>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3" name="Footer Placeholder 2">
            <a:extLst>
              <a:ext uri="{FF2B5EF4-FFF2-40B4-BE49-F238E27FC236}">
                <a16:creationId xmlns:a16="http://schemas.microsoft.com/office/drawing/2014/main" id="{1346A640-CD60-79A8-F9A2-1417C8DBF5A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05BCF4-8C01-A3B3-920C-79A49B323799}"/>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266831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2311-E130-F1F5-C6F4-F6DE733E9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CA73EFE-2116-D247-9B62-E7D311201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A12D59-9B45-4C84-698A-C6D09DAD6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E73744-C531-84DF-FCCB-CF988DE8C3DD}"/>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6" name="Footer Placeholder 5">
            <a:extLst>
              <a:ext uri="{FF2B5EF4-FFF2-40B4-BE49-F238E27FC236}">
                <a16:creationId xmlns:a16="http://schemas.microsoft.com/office/drawing/2014/main" id="{7478423E-B72C-27E9-9196-4E2F4AA923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BAF676-17D2-14AE-FA9E-B4C7EB19BB9D}"/>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50685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4C90-C78A-89CD-DF48-16FE78D37D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671234-893F-8C6D-2435-835B1087B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DABBDF-8C3A-FC52-AC79-80D966434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DB895-B176-3E23-A6F4-2C38778684EF}"/>
              </a:ext>
            </a:extLst>
          </p:cNvPr>
          <p:cNvSpPr>
            <a:spLocks noGrp="1"/>
          </p:cNvSpPr>
          <p:nvPr>
            <p:ph type="dt" sz="half" idx="10"/>
          </p:nvPr>
        </p:nvSpPr>
        <p:spPr/>
        <p:txBody>
          <a:bodyPr/>
          <a:lstStyle/>
          <a:p>
            <a:fld id="{E4523B45-1C48-4AB6-BC15-E6328BC83498}" type="datetimeFigureOut">
              <a:rPr lang="en-IN" smtClean="0"/>
              <a:t>14-02-2024</a:t>
            </a:fld>
            <a:endParaRPr lang="en-IN"/>
          </a:p>
        </p:txBody>
      </p:sp>
      <p:sp>
        <p:nvSpPr>
          <p:cNvPr id="6" name="Footer Placeholder 5">
            <a:extLst>
              <a:ext uri="{FF2B5EF4-FFF2-40B4-BE49-F238E27FC236}">
                <a16:creationId xmlns:a16="http://schemas.microsoft.com/office/drawing/2014/main" id="{485FCF8A-93F9-771E-4A46-4FAEE2D442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1DE350-1F21-5332-3139-E8A7383B888F}"/>
              </a:ext>
            </a:extLst>
          </p:cNvPr>
          <p:cNvSpPr>
            <a:spLocks noGrp="1"/>
          </p:cNvSpPr>
          <p:nvPr>
            <p:ph type="sldNum" sz="quarter" idx="12"/>
          </p:nvPr>
        </p:nvSpPr>
        <p:spPr/>
        <p:txBody>
          <a:bodyPr/>
          <a:lstStyle/>
          <a:p>
            <a:fld id="{54713AE7-FAE5-40B1-8DC4-36CEF0626939}" type="slidenum">
              <a:rPr lang="en-IN" smtClean="0"/>
              <a:t>‹#›</a:t>
            </a:fld>
            <a:endParaRPr lang="en-IN"/>
          </a:p>
        </p:txBody>
      </p:sp>
    </p:spTree>
    <p:extLst>
      <p:ext uri="{BB962C8B-B14F-4D97-AF65-F5344CB8AC3E}">
        <p14:creationId xmlns:p14="http://schemas.microsoft.com/office/powerpoint/2010/main" val="262058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2AE22-8E82-CE95-6023-6DB4003478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AC471B-1D57-1939-2C89-C82E03BFD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97E381-7698-754A-D570-66A04C95C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23B45-1C48-4AB6-BC15-E6328BC83498}" type="datetimeFigureOut">
              <a:rPr lang="en-IN" smtClean="0"/>
              <a:t>14-02-2024</a:t>
            </a:fld>
            <a:endParaRPr lang="en-IN"/>
          </a:p>
        </p:txBody>
      </p:sp>
      <p:sp>
        <p:nvSpPr>
          <p:cNvPr id="5" name="Footer Placeholder 4">
            <a:extLst>
              <a:ext uri="{FF2B5EF4-FFF2-40B4-BE49-F238E27FC236}">
                <a16:creationId xmlns:a16="http://schemas.microsoft.com/office/drawing/2014/main" id="{1A493987-86DD-976F-208E-B3DA068950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86CA8C5-D68A-08B7-79C8-CC937BBD5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13AE7-FAE5-40B1-8DC4-36CEF0626939}" type="slidenum">
              <a:rPr lang="en-IN" smtClean="0"/>
              <a:t>‹#›</a:t>
            </a:fld>
            <a:endParaRPr lang="en-IN"/>
          </a:p>
        </p:txBody>
      </p:sp>
    </p:spTree>
    <p:extLst>
      <p:ext uri="{BB962C8B-B14F-4D97-AF65-F5344CB8AC3E}">
        <p14:creationId xmlns:p14="http://schemas.microsoft.com/office/powerpoint/2010/main" val="55804028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5DCF92E-6D7B-617F-F0D5-6418498F69E4}"/>
              </a:ext>
            </a:extLst>
          </p:cNvPr>
          <p:cNvSpPr/>
          <p:nvPr/>
        </p:nvSpPr>
        <p:spPr>
          <a:xfrm>
            <a:off x="1080879" y="4585864"/>
            <a:ext cx="4222578" cy="11660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dirty="0"/>
              <a:t>By </a:t>
            </a:r>
          </a:p>
          <a:p>
            <a:pPr algn="ctr"/>
            <a:r>
              <a:rPr lang="en-IN" sz="2800" b="1" dirty="0"/>
              <a:t>Manish Dongre</a:t>
            </a:r>
          </a:p>
        </p:txBody>
      </p:sp>
      <p:sp>
        <p:nvSpPr>
          <p:cNvPr id="6" name="Wave 5">
            <a:extLst>
              <a:ext uri="{FF2B5EF4-FFF2-40B4-BE49-F238E27FC236}">
                <a16:creationId xmlns:a16="http://schemas.microsoft.com/office/drawing/2014/main" id="{E7759521-A73A-5B54-373D-031FB809452E}"/>
              </a:ext>
            </a:extLst>
          </p:cNvPr>
          <p:cNvSpPr/>
          <p:nvPr/>
        </p:nvSpPr>
        <p:spPr>
          <a:xfrm>
            <a:off x="267042" y="0"/>
            <a:ext cx="11572725" cy="4764947"/>
          </a:xfrm>
          <a:prstGeom prst="wav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Title 1">
            <a:extLst>
              <a:ext uri="{FF2B5EF4-FFF2-40B4-BE49-F238E27FC236}">
                <a16:creationId xmlns:a16="http://schemas.microsoft.com/office/drawing/2014/main" id="{880BA0F4-AEAF-0949-0CE1-5C671D5F0930}"/>
              </a:ext>
            </a:extLst>
          </p:cNvPr>
          <p:cNvSpPr>
            <a:spLocks noGrp="1"/>
          </p:cNvSpPr>
          <p:nvPr>
            <p:ph type="ctrTitle"/>
          </p:nvPr>
        </p:nvSpPr>
        <p:spPr>
          <a:xfrm>
            <a:off x="334049" y="805343"/>
            <a:ext cx="6202261" cy="2793534"/>
          </a:xfrm>
        </p:spPr>
        <p:txBody>
          <a:bodyPr>
            <a:noAutofit/>
          </a:bodyPr>
          <a:lstStyle/>
          <a:p>
            <a:pPr algn="ctr"/>
            <a:r>
              <a:rPr lang="en-IN" sz="4700" b="1" dirty="0">
                <a:latin typeface="+mn-lt"/>
              </a:rPr>
              <a:t>Predictive Machine Learning </a:t>
            </a:r>
            <a:br>
              <a:rPr lang="en-IN" sz="4700" b="1" dirty="0">
                <a:latin typeface="+mn-lt"/>
              </a:rPr>
            </a:br>
            <a:r>
              <a:rPr lang="en-IN" sz="4700" b="1" dirty="0">
                <a:latin typeface="+mn-lt"/>
              </a:rPr>
              <a:t>model for Car Insurance Claim Probability</a:t>
            </a:r>
          </a:p>
        </p:txBody>
      </p:sp>
      <p:pic>
        <p:nvPicPr>
          <p:cNvPr id="10" name="Picture 9">
            <a:extLst>
              <a:ext uri="{FF2B5EF4-FFF2-40B4-BE49-F238E27FC236}">
                <a16:creationId xmlns:a16="http://schemas.microsoft.com/office/drawing/2014/main" id="{AEFF452E-7D81-00B7-97FF-3BDFE20A4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68" y="339832"/>
            <a:ext cx="5054599" cy="5744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a:extLst>
              <a:ext uri="{FF2B5EF4-FFF2-40B4-BE49-F238E27FC236}">
                <a16:creationId xmlns:a16="http://schemas.microsoft.com/office/drawing/2014/main" id="{2E03396E-0277-8AF9-B7D5-2CD3B513B148}"/>
              </a:ext>
            </a:extLst>
          </p:cNvPr>
          <p:cNvCxnSpPr>
            <a:cxnSpLocks/>
          </p:cNvCxnSpPr>
          <p:nvPr/>
        </p:nvCxnSpPr>
        <p:spPr>
          <a:xfrm>
            <a:off x="267042" y="578840"/>
            <a:ext cx="0" cy="600861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24D1B4-EC3F-4A0E-6A2F-8959FE774508}"/>
              </a:ext>
            </a:extLst>
          </p:cNvPr>
          <p:cNvCxnSpPr>
            <a:cxnSpLocks/>
          </p:cNvCxnSpPr>
          <p:nvPr/>
        </p:nvCxnSpPr>
        <p:spPr>
          <a:xfrm>
            <a:off x="201328" y="578840"/>
            <a:ext cx="0" cy="60086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5073292-5033-CF7D-4224-9A33721EDB54}"/>
              </a:ext>
            </a:extLst>
          </p:cNvPr>
          <p:cNvSpPr/>
          <p:nvPr/>
        </p:nvSpPr>
        <p:spPr>
          <a:xfrm>
            <a:off x="201328" y="6518168"/>
            <a:ext cx="11638434" cy="6928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iamond 2">
            <a:extLst>
              <a:ext uri="{FF2B5EF4-FFF2-40B4-BE49-F238E27FC236}">
                <a16:creationId xmlns:a16="http://schemas.microsoft.com/office/drawing/2014/main" id="{54F83D85-C1D0-74EA-C82F-5BBB816CBBA6}"/>
              </a:ext>
            </a:extLst>
          </p:cNvPr>
          <p:cNvSpPr/>
          <p:nvPr/>
        </p:nvSpPr>
        <p:spPr>
          <a:xfrm>
            <a:off x="10094591" y="6308443"/>
            <a:ext cx="411059" cy="419450"/>
          </a:xfrm>
          <a:prstGeom prst="diamond">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iamond 4">
            <a:extLst>
              <a:ext uri="{FF2B5EF4-FFF2-40B4-BE49-F238E27FC236}">
                <a16:creationId xmlns:a16="http://schemas.microsoft.com/office/drawing/2014/main" id="{A1DB6C5B-2A09-7AA3-1F7F-756729E0D1F8}"/>
              </a:ext>
            </a:extLst>
          </p:cNvPr>
          <p:cNvSpPr/>
          <p:nvPr/>
        </p:nvSpPr>
        <p:spPr>
          <a:xfrm>
            <a:off x="9163901" y="6325299"/>
            <a:ext cx="411059" cy="419450"/>
          </a:xfrm>
          <a:prstGeom prst="diamond">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iamond 6">
            <a:extLst>
              <a:ext uri="{FF2B5EF4-FFF2-40B4-BE49-F238E27FC236}">
                <a16:creationId xmlns:a16="http://schemas.microsoft.com/office/drawing/2014/main" id="{7F577965-398D-591A-DBBE-C6A944866AB8}"/>
              </a:ext>
            </a:extLst>
          </p:cNvPr>
          <p:cNvSpPr/>
          <p:nvPr/>
        </p:nvSpPr>
        <p:spPr>
          <a:xfrm>
            <a:off x="11025281" y="6325299"/>
            <a:ext cx="411059" cy="419450"/>
          </a:xfrm>
          <a:prstGeom prst="diamond">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689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E20A-1A9B-1D44-3CB9-7BF43D818520}"/>
              </a:ext>
            </a:extLst>
          </p:cNvPr>
          <p:cNvSpPr>
            <a:spLocks noGrp="1"/>
          </p:cNvSpPr>
          <p:nvPr>
            <p:ph type="title"/>
          </p:nvPr>
        </p:nvSpPr>
        <p:spPr>
          <a:xfrm>
            <a:off x="838200" y="0"/>
            <a:ext cx="10515600" cy="795867"/>
          </a:xfrm>
        </p:spPr>
        <p:txBody>
          <a:bodyPr>
            <a:normAutofit/>
          </a:bodyPr>
          <a:lstStyle/>
          <a:p>
            <a:pPr algn="ctr"/>
            <a:r>
              <a:rPr lang="en-IN" sz="3200" b="1" dirty="0">
                <a:latin typeface="+mn-lt"/>
              </a:rPr>
              <a:t>Multivariate Analysis with Target Variable</a:t>
            </a:r>
          </a:p>
        </p:txBody>
      </p:sp>
      <p:pic>
        <p:nvPicPr>
          <p:cNvPr id="4" name="Picture 3">
            <a:extLst>
              <a:ext uri="{FF2B5EF4-FFF2-40B4-BE49-F238E27FC236}">
                <a16:creationId xmlns:a16="http://schemas.microsoft.com/office/drawing/2014/main" id="{43FB407E-258D-14A1-BF2D-74F4BBD31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4" y="706965"/>
            <a:ext cx="6036733" cy="389466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BFCA488-67F4-D9E9-E1A0-EF5A0F6D9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267" y="706965"/>
            <a:ext cx="6036733" cy="389466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8BE0494A-C71B-997C-5848-D73F15866EA3}"/>
              </a:ext>
            </a:extLst>
          </p:cNvPr>
          <p:cNvSpPr txBox="1"/>
          <p:nvPr/>
        </p:nvSpPr>
        <p:spPr>
          <a:xfrm>
            <a:off x="6502400" y="4912898"/>
            <a:ext cx="5342466" cy="2092881"/>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000000"/>
                </a:solidFill>
                <a:effectLst/>
              </a:rPr>
              <a:t>It can be observe that in case of policy tenure the median value of claimed policies is higher than non claimed policies. Indicates that high tenure policies are more likely to settle claims than lower tenure.</a:t>
            </a:r>
          </a:p>
          <a:p>
            <a:pPr algn="l"/>
            <a:endParaRPr lang="en-US" sz="1600" b="0" i="0" dirty="0">
              <a:solidFill>
                <a:srgbClr val="000000"/>
              </a:solidFill>
              <a:effectLst/>
            </a:endParaRPr>
          </a:p>
          <a:p>
            <a:pPr marL="285750" indent="-285750" algn="l">
              <a:buFont typeface="Arial" panose="020B0604020202020204" pitchFamily="34" charset="0"/>
              <a:buChar char="•"/>
            </a:pPr>
            <a:r>
              <a:rPr lang="en-US" sz="1600" dirty="0">
                <a:solidFill>
                  <a:srgbClr val="000000"/>
                </a:solidFill>
              </a:rPr>
              <a:t>Age of Car, Age of policyholder, and population density have minimal effect in settling a claim</a:t>
            </a:r>
            <a:endParaRPr lang="en-US" sz="1600" b="0" i="0" dirty="0">
              <a:solidFill>
                <a:srgbClr val="000000"/>
              </a:solidFill>
              <a:effectLst/>
            </a:endParaRP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5513A198-4BAA-437F-4485-6EC1995B5D8E}"/>
              </a:ext>
            </a:extLst>
          </p:cNvPr>
          <p:cNvSpPr txBox="1"/>
          <p:nvPr/>
        </p:nvSpPr>
        <p:spPr>
          <a:xfrm>
            <a:off x="431800" y="4912898"/>
            <a:ext cx="5723467" cy="1631216"/>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newly purchased cars having higher policy tenure are more likely to settle a policy claim.</a:t>
            </a:r>
          </a:p>
          <a:p>
            <a:pPr marL="285750" indent="-285750">
              <a:buFont typeface="Arial" panose="020B0604020202020204" pitchFamily="34" charset="0"/>
              <a:buChar char="•"/>
            </a:pPr>
            <a:r>
              <a:rPr lang="en-IN" sz="1600" dirty="0"/>
              <a:t>The new cars and higher age of policyholder is more likely to settle a policy claim.</a:t>
            </a:r>
          </a:p>
          <a:p>
            <a:pPr marL="285750" indent="-285750">
              <a:buFont typeface="Arial" panose="020B0604020202020204" pitchFamily="34" charset="0"/>
              <a:buChar char="•"/>
            </a:pPr>
            <a:r>
              <a:rPr lang="en-IN" sz="1600" dirty="0"/>
              <a:t>More the population density, it is less likely to settle a policy claim.</a:t>
            </a:r>
          </a:p>
        </p:txBody>
      </p:sp>
    </p:spTree>
    <p:extLst>
      <p:ext uri="{BB962C8B-B14F-4D97-AF65-F5344CB8AC3E}">
        <p14:creationId xmlns:p14="http://schemas.microsoft.com/office/powerpoint/2010/main" val="3386847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77C5-2EF9-B5B0-92F9-47161C15475C}"/>
              </a:ext>
            </a:extLst>
          </p:cNvPr>
          <p:cNvSpPr>
            <a:spLocks noGrp="1"/>
          </p:cNvSpPr>
          <p:nvPr>
            <p:ph type="title"/>
          </p:nvPr>
        </p:nvSpPr>
        <p:spPr>
          <a:xfrm>
            <a:off x="838200" y="76200"/>
            <a:ext cx="10515600" cy="465667"/>
          </a:xfrm>
        </p:spPr>
        <p:txBody>
          <a:bodyPr>
            <a:normAutofit fontScale="90000"/>
          </a:bodyPr>
          <a:lstStyle/>
          <a:p>
            <a:pPr algn="ctr"/>
            <a:r>
              <a:rPr lang="en-IN" sz="3600" b="1" dirty="0">
                <a:latin typeface="+mn-lt"/>
              </a:rPr>
              <a:t>FEATURE ENGINEERING</a:t>
            </a:r>
          </a:p>
        </p:txBody>
      </p:sp>
      <p:pic>
        <p:nvPicPr>
          <p:cNvPr id="6" name="Picture 5">
            <a:extLst>
              <a:ext uri="{FF2B5EF4-FFF2-40B4-BE49-F238E27FC236}">
                <a16:creationId xmlns:a16="http://schemas.microsoft.com/office/drawing/2014/main" id="{9443A48D-5E1A-74FF-A129-20560A81A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660400"/>
            <a:ext cx="4250268" cy="361272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0CC010-05A5-FA0B-B7D4-5F8F40C2D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1" y="3037415"/>
            <a:ext cx="4317999" cy="3670301"/>
          </a:xfrm>
          <a:prstGeom prst="rect">
            <a:avLst/>
          </a:prstGeom>
          <a:ln>
            <a:noFill/>
          </a:ln>
          <a:effectLst>
            <a:outerShdw blurRad="292100" dist="139700" dir="2700000" algn="tl" rotWithShape="0">
              <a:srgbClr val="333333">
                <a:alpha val="65000"/>
              </a:srgbClr>
            </a:outerShdw>
          </a:effectLst>
        </p:spPr>
      </p:pic>
      <p:sp>
        <p:nvSpPr>
          <p:cNvPr id="3" name="Arrow: Right 2">
            <a:extLst>
              <a:ext uri="{FF2B5EF4-FFF2-40B4-BE49-F238E27FC236}">
                <a16:creationId xmlns:a16="http://schemas.microsoft.com/office/drawing/2014/main" id="{A3F5779A-B01B-2729-9DF4-E63F4B223765}"/>
              </a:ext>
            </a:extLst>
          </p:cNvPr>
          <p:cNvSpPr/>
          <p:nvPr/>
        </p:nvSpPr>
        <p:spPr>
          <a:xfrm>
            <a:off x="5054600" y="3725333"/>
            <a:ext cx="2235200" cy="465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724DD71-6E93-6A89-194D-E825D9E2982E}"/>
              </a:ext>
            </a:extLst>
          </p:cNvPr>
          <p:cNvSpPr txBox="1"/>
          <p:nvPr/>
        </p:nvSpPr>
        <p:spPr>
          <a:xfrm>
            <a:off x="5054600" y="660400"/>
            <a:ext cx="6951133" cy="1477328"/>
          </a:xfrm>
          <a:prstGeom prst="rect">
            <a:avLst/>
          </a:prstGeom>
          <a:noFill/>
        </p:spPr>
        <p:txBody>
          <a:bodyPr wrap="square" rtlCol="0">
            <a:spAutoFit/>
          </a:bodyPr>
          <a:lstStyle/>
          <a:p>
            <a:pPr algn="l">
              <a:buFont typeface="Arial" panose="020B0604020202020204" pitchFamily="34" charset="0"/>
              <a:buChar char="•"/>
            </a:pPr>
            <a:r>
              <a:rPr lang="en-US" sz="1600" b="1" i="0" dirty="0">
                <a:solidFill>
                  <a:srgbClr val="000000"/>
                </a:solidFill>
                <a:effectLst/>
                <a:latin typeface="Helvetica Neue"/>
              </a:rPr>
              <a:t>Peak Torque</a:t>
            </a:r>
            <a:r>
              <a:rPr lang="en-US" sz="1600" b="0" i="0" dirty="0">
                <a:solidFill>
                  <a:srgbClr val="000000"/>
                </a:solidFill>
                <a:effectLst/>
                <a:latin typeface="Helvetica Neue"/>
              </a:rPr>
              <a:t>: The point where torque is highest at specific rpm </a:t>
            </a:r>
          </a:p>
          <a:p>
            <a:pPr algn="l">
              <a:buFont typeface="Arial" panose="020B0604020202020204" pitchFamily="34" charset="0"/>
              <a:buChar char="•"/>
            </a:pPr>
            <a:r>
              <a:rPr lang="en-US" sz="1600" b="1" i="0" dirty="0">
                <a:solidFill>
                  <a:srgbClr val="000000"/>
                </a:solidFill>
                <a:effectLst/>
                <a:latin typeface="Helvetica Neue"/>
              </a:rPr>
              <a:t>Peak Power</a:t>
            </a:r>
            <a:r>
              <a:rPr lang="en-US" sz="1600" b="0" i="0" dirty="0">
                <a:solidFill>
                  <a:srgbClr val="000000"/>
                </a:solidFill>
                <a:effectLst/>
                <a:latin typeface="Helvetica Neue"/>
              </a:rPr>
              <a:t>: The point where power is highest at specific rpm</a:t>
            </a:r>
            <a:r>
              <a:rPr lang="en-US" b="0" i="0" dirty="0">
                <a:solidFill>
                  <a:srgbClr val="000000"/>
                </a:solidFill>
                <a:effectLst/>
                <a:latin typeface="Helvetica Neue"/>
              </a:rPr>
              <a:t>.</a:t>
            </a:r>
          </a:p>
          <a:p>
            <a:endParaRPr lang="en-IN" dirty="0"/>
          </a:p>
          <a:p>
            <a:r>
              <a:rPr lang="en-US" b="1" i="0" dirty="0">
                <a:solidFill>
                  <a:srgbClr val="000000"/>
                </a:solidFill>
                <a:effectLst/>
                <a:latin typeface="Helvetica Neue"/>
              </a:rPr>
              <a:t>                 Horsepower (hp) = Torque × rpm / 5,252</a:t>
            </a:r>
          </a:p>
          <a:p>
            <a:endParaRPr lang="en-IN" dirty="0"/>
          </a:p>
        </p:txBody>
      </p:sp>
      <p:sp>
        <p:nvSpPr>
          <p:cNvPr id="5" name="TextBox 4">
            <a:extLst>
              <a:ext uri="{FF2B5EF4-FFF2-40B4-BE49-F238E27FC236}">
                <a16:creationId xmlns:a16="http://schemas.microsoft.com/office/drawing/2014/main" id="{6AFD5208-A191-D2A0-AD47-F50B6A350706}"/>
              </a:ext>
            </a:extLst>
          </p:cNvPr>
          <p:cNvSpPr txBox="1"/>
          <p:nvPr/>
        </p:nvSpPr>
        <p:spPr>
          <a:xfrm>
            <a:off x="618067" y="4650316"/>
            <a:ext cx="7069667" cy="2277547"/>
          </a:xfrm>
          <a:prstGeom prst="rect">
            <a:avLst/>
          </a:prstGeom>
          <a:noFill/>
        </p:spPr>
        <p:txBody>
          <a:bodyPr wrap="square" rtlCol="0">
            <a:spAutoFit/>
          </a:bodyPr>
          <a:lstStyle/>
          <a:p>
            <a:pPr algn="l"/>
            <a:r>
              <a:rPr lang="en-IN" b="1" i="0" dirty="0">
                <a:solidFill>
                  <a:srgbClr val="000000"/>
                </a:solidFill>
                <a:effectLst/>
                <a:latin typeface="Helvetica Neue"/>
              </a:rPr>
              <a:t>Dissolution of Multicollinearity problem</a:t>
            </a:r>
          </a:p>
          <a:p>
            <a:pPr algn="l"/>
            <a:endParaRPr lang="en-IN" b="1" i="0" dirty="0">
              <a:solidFill>
                <a:srgbClr val="000000"/>
              </a:solidFill>
              <a:effectLst/>
              <a:latin typeface="Helvetica Neue"/>
            </a:endParaRPr>
          </a:p>
          <a:p>
            <a:r>
              <a:rPr lang="en-US" sz="1600" b="1" i="0" dirty="0">
                <a:solidFill>
                  <a:srgbClr val="000000"/>
                </a:solidFill>
                <a:effectLst/>
                <a:latin typeface="Helvetica Neue"/>
              </a:rPr>
              <a:t>Technique 1: Highly Correlated Columns elimination</a:t>
            </a:r>
          </a:p>
          <a:p>
            <a:pPr algn="l"/>
            <a:r>
              <a:rPr lang="en-US" sz="1400" b="0" i="0" dirty="0">
                <a:solidFill>
                  <a:srgbClr val="000000"/>
                </a:solidFill>
                <a:effectLst/>
              </a:rPr>
              <a:t>When multicollinearity occurs, it can impact the interpretability of the model. making it challenging to isolate their individual effects on the target class.</a:t>
            </a:r>
            <a:endParaRPr lang="en-IN" sz="1400" b="1" i="0" dirty="0">
              <a:solidFill>
                <a:srgbClr val="000000"/>
              </a:solidFill>
              <a:effectLst/>
            </a:endParaRPr>
          </a:p>
          <a:p>
            <a:r>
              <a:rPr lang="fr-FR" sz="1600" b="1" i="0" dirty="0">
                <a:solidFill>
                  <a:srgbClr val="000000"/>
                </a:solidFill>
                <a:effectLst/>
                <a:latin typeface="Helvetica Neue"/>
              </a:rPr>
              <a:t>Technique 2: Variance Inflation Factor (VIF)</a:t>
            </a:r>
          </a:p>
          <a:p>
            <a:r>
              <a:rPr lang="en-US" sz="1400" b="0" i="0" dirty="0">
                <a:solidFill>
                  <a:srgbClr val="111111"/>
                </a:solidFill>
                <a:effectLst/>
              </a:rPr>
              <a:t> </a:t>
            </a:r>
            <a:r>
              <a:rPr lang="en-US" sz="1400" dirty="0">
                <a:solidFill>
                  <a:srgbClr val="111111"/>
                </a:solidFill>
              </a:rPr>
              <a:t>T</a:t>
            </a:r>
            <a:r>
              <a:rPr lang="en-US" sz="1400" b="0" i="0" dirty="0">
                <a:solidFill>
                  <a:srgbClr val="111111"/>
                </a:solidFill>
                <a:effectLst/>
              </a:rPr>
              <a:t>he variance inflation factor can estimate how much the variance of a regression coefficient is inflated due to multicollinearity.</a:t>
            </a:r>
            <a:endParaRPr lang="fr-FR" sz="1400" b="1" i="0" dirty="0">
              <a:solidFill>
                <a:srgbClr val="000000"/>
              </a:solidFill>
              <a:effectLst/>
            </a:endParaRPr>
          </a:p>
          <a:p>
            <a:pPr algn="l"/>
            <a:endParaRPr lang="en-IN" b="1" i="0" dirty="0">
              <a:solidFill>
                <a:srgbClr val="000000"/>
              </a:solidFill>
              <a:effectLst/>
              <a:latin typeface="Helvetica Neue"/>
            </a:endParaRPr>
          </a:p>
        </p:txBody>
      </p:sp>
    </p:spTree>
    <p:extLst>
      <p:ext uri="{BB962C8B-B14F-4D97-AF65-F5344CB8AC3E}">
        <p14:creationId xmlns:p14="http://schemas.microsoft.com/office/powerpoint/2010/main" val="196873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2192-E01B-46C4-87A6-B75528EA449A}"/>
              </a:ext>
            </a:extLst>
          </p:cNvPr>
          <p:cNvSpPr>
            <a:spLocks noGrp="1"/>
          </p:cNvSpPr>
          <p:nvPr>
            <p:ph type="title"/>
          </p:nvPr>
        </p:nvSpPr>
        <p:spPr>
          <a:xfrm>
            <a:off x="838200" y="67733"/>
            <a:ext cx="10515600" cy="931335"/>
          </a:xfrm>
        </p:spPr>
        <p:txBody>
          <a:bodyPr>
            <a:normAutofit/>
          </a:bodyPr>
          <a:lstStyle/>
          <a:p>
            <a:pPr algn="ctr"/>
            <a:r>
              <a:rPr lang="en-IN" sz="3600" b="1" dirty="0">
                <a:latin typeface="+mn-lt"/>
              </a:rPr>
              <a:t>MODEL BUILDING</a:t>
            </a:r>
          </a:p>
        </p:txBody>
      </p:sp>
      <p:sp>
        <p:nvSpPr>
          <p:cNvPr id="3" name="Content Placeholder 2">
            <a:extLst>
              <a:ext uri="{FF2B5EF4-FFF2-40B4-BE49-F238E27FC236}">
                <a16:creationId xmlns:a16="http://schemas.microsoft.com/office/drawing/2014/main" id="{2405B317-ECBD-2DBE-DE64-8360719BDA0F}"/>
              </a:ext>
            </a:extLst>
          </p:cNvPr>
          <p:cNvSpPr>
            <a:spLocks noGrp="1"/>
          </p:cNvSpPr>
          <p:nvPr>
            <p:ph idx="1"/>
          </p:nvPr>
        </p:nvSpPr>
        <p:spPr>
          <a:xfrm>
            <a:off x="838199" y="999068"/>
            <a:ext cx="3699934" cy="5520265"/>
          </a:xfrm>
        </p:spPr>
        <p:txBody>
          <a:bodyPr>
            <a:normAutofit lnSpcReduction="10000"/>
          </a:bodyPr>
          <a:lstStyle/>
          <a:p>
            <a:pPr marL="0" indent="0">
              <a:buNone/>
              <a:tabLst>
                <a:tab pos="457200" algn="l"/>
              </a:tabLst>
            </a:pPr>
            <a:r>
              <a:rPr lang="en-IN" sz="1600" b="1" dirty="0">
                <a:solidFill>
                  <a:srgbClr val="111111"/>
                </a:solidFill>
                <a:effectLst/>
                <a:latin typeface="Roboto" panose="02000000000000000000" pitchFamily="2" charset="0"/>
                <a:ea typeface="Times New Roman" panose="02020603050405020304" pitchFamily="18" charset="0"/>
              </a:rPr>
              <a:t>Imbalanced Data Handling</a:t>
            </a:r>
            <a:r>
              <a:rPr lang="en-IN" sz="1600" dirty="0">
                <a:solidFill>
                  <a:srgbClr val="111111"/>
                </a:solidFill>
                <a:effectLst/>
                <a:latin typeface="Roboto" panose="02000000000000000000" pitchFamily="2" charset="0"/>
                <a:ea typeface="Times New Roman" panose="02020603050405020304" pitchFamily="18" charset="0"/>
              </a:rPr>
              <a:t>:</a:t>
            </a:r>
            <a:endParaRPr lang="en-IN" sz="1600" dirty="0">
              <a:latin typeface="Times New Roman" panose="02020603050405020304" pitchFamily="18" charset="0"/>
              <a:ea typeface="Times New Roman" panose="02020603050405020304" pitchFamily="18" charset="0"/>
            </a:endParaRPr>
          </a:p>
          <a:p>
            <a:pPr>
              <a:tabLst>
                <a:tab pos="457200" algn="l"/>
              </a:tabLst>
            </a:pPr>
            <a:r>
              <a:rPr lang="en-IN" sz="1200" kern="1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Insurance data is imbalanced (more non-claim cases than claim cases). Use resampling techniques:</a:t>
            </a:r>
            <a:endParaRPr lang="en-IN" sz="1200" kern="100" dirty="0">
              <a:solidFill>
                <a:srgbClr val="111111"/>
              </a:solidFill>
              <a:latin typeface="Calibri" panose="020F0502020204030204" pitchFamily="34" charset="0"/>
              <a:ea typeface="Calibri" panose="020F0502020204030204" pitchFamily="34" charset="0"/>
              <a:cs typeface="Times New Roman" panose="02020603050405020304" pitchFamily="18" charset="0"/>
            </a:endParaRPr>
          </a:p>
          <a:p>
            <a:pPr>
              <a:tabLst>
                <a:tab pos="457200" algn="l"/>
              </a:tabLst>
            </a:pPr>
            <a:r>
              <a:rPr lang="en-IN" sz="1200" b="1" kern="1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Random Oversampling</a:t>
            </a:r>
            <a:endParaRPr lang="en-IN" sz="1200" b="1" kern="100" dirty="0">
              <a:solidFill>
                <a:srgbClr val="111111"/>
              </a:solidFill>
              <a:latin typeface="Calibri" panose="020F0502020204030204" pitchFamily="34" charset="0"/>
              <a:ea typeface="Calibri" panose="020F0502020204030204" pitchFamily="34" charset="0"/>
              <a:cs typeface="Times New Roman" panose="02020603050405020304" pitchFamily="18" charset="0"/>
            </a:endParaRPr>
          </a:p>
          <a:p>
            <a:pPr>
              <a:tabLst>
                <a:tab pos="457200" algn="l"/>
              </a:tabLst>
            </a:pPr>
            <a:r>
              <a:rPr lang="en-IN" sz="1200" b="1" kern="1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SMOTE </a:t>
            </a:r>
            <a:r>
              <a:rPr lang="en-IN" sz="1200" kern="1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(Synthetic Minority Over-sampling Technique)</a:t>
            </a:r>
            <a:endParaRPr lang="en-IN" sz="1200" kern="100"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pPr>
              <a:tabLst>
                <a:tab pos="457200" algn="l"/>
              </a:tabLst>
            </a:pPr>
            <a:r>
              <a:rPr lang="en-IN" sz="1200" b="1" kern="1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Random Under sampling</a:t>
            </a:r>
            <a:endParaRPr lang="en-IN" sz="1200" b="1" kern="100" dirty="0">
              <a:solidFill>
                <a:srgbClr val="111111"/>
              </a:solidFill>
              <a:latin typeface="Calibri" panose="020F0502020204030204" pitchFamily="34" charset="0"/>
              <a:ea typeface="Calibri" panose="020F0502020204030204" pitchFamily="34" charset="0"/>
              <a:cs typeface="Times New Roman" panose="02020603050405020304" pitchFamily="18" charset="0"/>
            </a:endParaRPr>
          </a:p>
          <a:p>
            <a:pPr>
              <a:tabLst>
                <a:tab pos="457200" algn="l"/>
              </a:tabLst>
            </a:pPr>
            <a:r>
              <a:rPr lang="en-IN" sz="1200" b="1"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Hybrid methods </a:t>
            </a:r>
            <a:r>
              <a:rPr lang="en-IN" sz="1200" dirty="0">
                <a:solidFill>
                  <a:srgbClr val="111111"/>
                </a:solidFill>
                <a:effectLst/>
                <a:latin typeface="Roboto" panose="02000000000000000000" pitchFamily="2" charset="0"/>
                <a:ea typeface="Calibri" panose="020F0502020204030204" pitchFamily="34" charset="0"/>
                <a:cs typeface="Times New Roman" panose="02020603050405020304" pitchFamily="18" charset="0"/>
              </a:rPr>
              <a:t>(combining oversampling and under sampling)</a:t>
            </a:r>
          </a:p>
          <a:p>
            <a:pPr marL="0" lvl="0" indent="0">
              <a:buNone/>
              <a:tabLst>
                <a:tab pos="457200" algn="l"/>
              </a:tabLst>
            </a:pPr>
            <a:endParaRPr lang="en-IN" sz="1100" dirty="0">
              <a:solidFill>
                <a:srgbClr val="111111"/>
              </a:solidFill>
              <a:latin typeface="Roboto" panose="02000000000000000000" pitchFamily="2" charset="0"/>
              <a:ea typeface="Calibri" panose="020F0502020204030204" pitchFamily="34" charset="0"/>
              <a:cs typeface="Times New Roman" panose="02020603050405020304" pitchFamily="18" charset="0"/>
            </a:endParaRPr>
          </a:p>
          <a:p>
            <a:pPr marL="0" lvl="0" indent="0">
              <a:buNone/>
              <a:tabLst>
                <a:tab pos="457200" algn="l"/>
              </a:tabLst>
            </a:pPr>
            <a:r>
              <a:rPr lang="en-IN" sz="1600" b="1" dirty="0">
                <a:solidFill>
                  <a:srgbClr val="111111"/>
                </a:solidFill>
                <a:effectLst/>
                <a:latin typeface="Roboto" panose="02000000000000000000" pitchFamily="2" charset="0"/>
                <a:ea typeface="Times New Roman" panose="02020603050405020304" pitchFamily="18" charset="0"/>
              </a:rPr>
              <a:t>Model Selection</a:t>
            </a:r>
            <a:r>
              <a:rPr lang="en-IN" sz="1600" dirty="0">
                <a:solidFill>
                  <a:srgbClr val="111111"/>
                </a:solidFill>
                <a:effectLst/>
                <a:latin typeface="Roboto" panose="02000000000000000000" pitchFamily="2"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0" indent="0" algn="l">
              <a:buNone/>
            </a:pPr>
            <a:r>
              <a:rPr lang="en-IN" sz="1100" b="0" i="0" dirty="0">
                <a:solidFill>
                  <a:srgbClr val="000000"/>
                </a:solidFill>
                <a:effectLst/>
                <a:latin typeface="Helvetica Neue"/>
              </a:rPr>
              <a:t>The 8 algorithms we are going to use are:</a:t>
            </a:r>
          </a:p>
          <a:p>
            <a:r>
              <a:rPr lang="en-IN" sz="1200" b="1" i="0" dirty="0">
                <a:solidFill>
                  <a:srgbClr val="000000"/>
                </a:solidFill>
                <a:effectLst/>
                <a:latin typeface="Helvetica Neue"/>
              </a:rPr>
              <a:t> Logistic Regression</a:t>
            </a:r>
            <a:endParaRPr lang="en-IN" sz="1200" dirty="0">
              <a:solidFill>
                <a:srgbClr val="000000"/>
              </a:solidFill>
              <a:latin typeface="Helvetica Neue"/>
            </a:endParaRPr>
          </a:p>
          <a:p>
            <a:r>
              <a:rPr lang="en-IN" sz="1200" b="1" i="0" dirty="0">
                <a:solidFill>
                  <a:srgbClr val="000000"/>
                </a:solidFill>
                <a:effectLst/>
                <a:latin typeface="Helvetica Neue"/>
              </a:rPr>
              <a:t> Random Forest</a:t>
            </a:r>
            <a:endParaRPr lang="en-IN" sz="1200" dirty="0">
              <a:solidFill>
                <a:srgbClr val="000000"/>
              </a:solidFill>
              <a:latin typeface="Helvetica Neue"/>
            </a:endParaRPr>
          </a:p>
          <a:p>
            <a:r>
              <a:rPr lang="en-IN" sz="1200" b="1" i="0" dirty="0">
                <a:solidFill>
                  <a:srgbClr val="000000"/>
                </a:solidFill>
                <a:effectLst/>
                <a:latin typeface="Helvetica Neue"/>
              </a:rPr>
              <a:t>Multilayer Perceptron (MLP)</a:t>
            </a:r>
            <a:endParaRPr lang="en-IN" sz="1200" dirty="0">
              <a:solidFill>
                <a:srgbClr val="000000"/>
              </a:solidFill>
              <a:latin typeface="Helvetica Neue"/>
            </a:endParaRPr>
          </a:p>
          <a:p>
            <a:r>
              <a:rPr lang="en-IN" sz="1200" b="1" i="0" dirty="0">
                <a:solidFill>
                  <a:srgbClr val="000000"/>
                </a:solidFill>
                <a:effectLst/>
                <a:latin typeface="Helvetica Neue"/>
              </a:rPr>
              <a:t> Support Vector Machine (SVM)</a:t>
            </a:r>
            <a:endParaRPr lang="en-IN" sz="1200" dirty="0">
              <a:solidFill>
                <a:srgbClr val="000000"/>
              </a:solidFill>
              <a:latin typeface="Helvetica Neue"/>
            </a:endParaRPr>
          </a:p>
          <a:p>
            <a:r>
              <a:rPr lang="en-IN" sz="1200" b="1" i="0" dirty="0">
                <a:solidFill>
                  <a:srgbClr val="000000"/>
                </a:solidFill>
                <a:effectLst/>
                <a:latin typeface="Helvetica Neue"/>
              </a:rPr>
              <a:t> Naive Bayes (NB)</a:t>
            </a:r>
            <a:endParaRPr lang="en-IN" sz="1200" dirty="0">
              <a:solidFill>
                <a:srgbClr val="000000"/>
              </a:solidFill>
              <a:latin typeface="Helvetica Neue"/>
            </a:endParaRPr>
          </a:p>
          <a:p>
            <a:r>
              <a:rPr lang="en-IN" sz="1200" b="1" i="0" dirty="0">
                <a:solidFill>
                  <a:srgbClr val="000000"/>
                </a:solidFill>
                <a:effectLst/>
                <a:latin typeface="Helvetica Neue"/>
              </a:rPr>
              <a:t>Decision Tree (DT)</a:t>
            </a:r>
            <a:endParaRPr lang="en-IN" sz="1200" dirty="0">
              <a:solidFill>
                <a:srgbClr val="000000"/>
              </a:solidFill>
              <a:latin typeface="Helvetica Neue"/>
            </a:endParaRPr>
          </a:p>
          <a:p>
            <a:r>
              <a:rPr lang="en-IN" sz="1200" b="1" i="0" dirty="0">
                <a:solidFill>
                  <a:srgbClr val="000000"/>
                </a:solidFill>
                <a:effectLst/>
                <a:latin typeface="Helvetica Neue"/>
              </a:rPr>
              <a:t> XG Boost</a:t>
            </a:r>
            <a:endParaRPr lang="en-IN" sz="1200" dirty="0">
              <a:solidFill>
                <a:srgbClr val="000000"/>
              </a:solidFill>
              <a:latin typeface="Helvetica Neue"/>
            </a:endParaRPr>
          </a:p>
          <a:p>
            <a:r>
              <a:rPr lang="en-IN" sz="1200" b="1" i="0" dirty="0">
                <a:solidFill>
                  <a:srgbClr val="000000"/>
                </a:solidFill>
                <a:effectLst/>
                <a:latin typeface="Helvetica Neue"/>
              </a:rPr>
              <a:t>AdaBoost</a:t>
            </a:r>
            <a:endParaRPr lang="en-IN" sz="1200" b="0" i="0" dirty="0">
              <a:solidFill>
                <a:srgbClr val="000000"/>
              </a:solidFill>
              <a:effectLst/>
              <a:latin typeface="Helvetica Neue"/>
            </a:endParaRPr>
          </a:p>
          <a:p>
            <a:endParaRPr lang="en-IN" dirty="0"/>
          </a:p>
        </p:txBody>
      </p:sp>
      <p:sp>
        <p:nvSpPr>
          <p:cNvPr id="4" name="TextBox 3">
            <a:extLst>
              <a:ext uri="{FF2B5EF4-FFF2-40B4-BE49-F238E27FC236}">
                <a16:creationId xmlns:a16="http://schemas.microsoft.com/office/drawing/2014/main" id="{D0E1534A-DA94-3F48-71A0-A81C03A46DA6}"/>
              </a:ext>
            </a:extLst>
          </p:cNvPr>
          <p:cNvSpPr txBox="1"/>
          <p:nvPr/>
        </p:nvSpPr>
        <p:spPr>
          <a:xfrm>
            <a:off x="4707467" y="897468"/>
            <a:ext cx="7484533" cy="6001643"/>
          </a:xfrm>
          <a:prstGeom prst="rect">
            <a:avLst/>
          </a:prstGeom>
          <a:noFill/>
        </p:spPr>
        <p:txBody>
          <a:bodyPr wrap="square" rtlCol="0">
            <a:spAutoFit/>
          </a:bodyPr>
          <a:lstStyle/>
          <a:p>
            <a:r>
              <a:rPr lang="en-US" b="1" i="0" dirty="0">
                <a:solidFill>
                  <a:srgbClr val="000000"/>
                </a:solidFill>
                <a:effectLst/>
              </a:rPr>
              <a:t>Measurement of Outcome using Efficiency Metrics</a:t>
            </a:r>
          </a:p>
          <a:p>
            <a:pPr algn="l"/>
            <a:r>
              <a:rPr lang="en-US" sz="1200" dirty="0">
                <a:solidFill>
                  <a:srgbClr val="000000"/>
                </a:solidFill>
                <a:effectLst/>
                <a:latin typeface="Helvetica Neue"/>
              </a:rPr>
              <a:t>To measure the performance of the model we are going to use seven classifier efficiency measures.</a:t>
            </a:r>
          </a:p>
          <a:p>
            <a:pPr algn="l"/>
            <a:endParaRPr lang="en-US" sz="120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Accuracy</a:t>
            </a:r>
            <a:r>
              <a:rPr lang="en-US" sz="1200" b="0" i="0" dirty="0">
                <a:solidFill>
                  <a:srgbClr val="000000"/>
                </a:solidFill>
                <a:effectLst/>
                <a:latin typeface="Helvetica Neue"/>
              </a:rPr>
              <a:t>: Accuracy measures how often the classifier correctly predicts the target class.</a:t>
            </a:r>
          </a:p>
          <a:p>
            <a:pPr algn="l"/>
            <a:r>
              <a:rPr lang="en-US" sz="1200" b="1" i="0" dirty="0">
                <a:solidFill>
                  <a:srgbClr val="000000"/>
                </a:solidFill>
                <a:effectLst/>
                <a:latin typeface="Helvetica Neue"/>
              </a:rPr>
              <a:t>	Accuracy= (TP+TN)/ (TP+FP+TN+FN)</a:t>
            </a:r>
          </a:p>
          <a:p>
            <a:pPr algn="l"/>
            <a:endParaRPr lang="en-US" sz="1200" b="1"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Sensitivity/ Recall</a:t>
            </a:r>
            <a:r>
              <a:rPr lang="en-US" sz="1200" b="0" i="0" dirty="0">
                <a:solidFill>
                  <a:srgbClr val="000000"/>
                </a:solidFill>
                <a:effectLst/>
                <a:latin typeface="Helvetica Neue"/>
              </a:rPr>
              <a:t>: Sensitivity (also known as recall) measures the proportion of actual positive cases correctly predicted by the model.</a:t>
            </a:r>
          </a:p>
          <a:p>
            <a:pPr algn="l"/>
            <a:r>
              <a:rPr lang="en-US" sz="1200" b="1" i="0" dirty="0">
                <a:solidFill>
                  <a:srgbClr val="000000"/>
                </a:solidFill>
                <a:effectLst/>
                <a:latin typeface="Helvetica Neue"/>
              </a:rPr>
              <a:t>	Sensitivity=TP/(TP+FN)</a:t>
            </a:r>
          </a:p>
          <a:p>
            <a:pPr algn="l"/>
            <a:endParaRPr lang="en-US" sz="1200" b="1"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Specificity</a:t>
            </a:r>
            <a:r>
              <a:rPr lang="en-US" sz="1200" b="0" i="0" dirty="0">
                <a:solidFill>
                  <a:srgbClr val="000000"/>
                </a:solidFill>
                <a:effectLst/>
                <a:latin typeface="Helvetica Neue"/>
              </a:rPr>
              <a:t>: Specificity measures the proportion of actual negative cases correctly predicted by the model.</a:t>
            </a:r>
          </a:p>
          <a:p>
            <a:pPr algn="l"/>
            <a:r>
              <a:rPr lang="en-US" sz="1200" b="1" i="0" dirty="0">
                <a:solidFill>
                  <a:srgbClr val="000000"/>
                </a:solidFill>
                <a:effectLst/>
                <a:latin typeface="Helvetica Neue"/>
              </a:rPr>
              <a:t>	Specificity=TN/(FP+TN)</a:t>
            </a:r>
          </a:p>
          <a:p>
            <a:pPr algn="l"/>
            <a:endParaRPr lang="en-US" sz="1200" b="1"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AUC (Area Under the Receiver Operating Characteristic Curve)</a:t>
            </a:r>
            <a:r>
              <a:rPr lang="en-US" sz="1200" b="0" i="0" dirty="0">
                <a:solidFill>
                  <a:srgbClr val="000000"/>
                </a:solidFill>
                <a:effectLst/>
                <a:latin typeface="Helvetica Neue"/>
              </a:rPr>
              <a:t>: AUC-ROC quantifies the model’s ability to distinguish between positive and negative classes across different probability thresholds.</a:t>
            </a:r>
          </a:p>
          <a:p>
            <a:pPr algn="l">
              <a:buFont typeface="Arial" panose="020B0604020202020204" pitchFamily="34" charset="0"/>
              <a:buChar char="•"/>
            </a:pPr>
            <a:endParaRPr lang="en-US" sz="1200" b="0"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Precision</a:t>
            </a:r>
            <a:r>
              <a:rPr lang="en-US" sz="1200" b="0" i="0" dirty="0">
                <a:solidFill>
                  <a:srgbClr val="000000"/>
                </a:solidFill>
                <a:effectLst/>
                <a:latin typeface="Helvetica Neue"/>
              </a:rPr>
              <a:t>: Precision measures the proportion of true positive predictions among all positive predictions made by the model.</a:t>
            </a:r>
          </a:p>
          <a:p>
            <a:pPr algn="l"/>
            <a:r>
              <a:rPr lang="en-US" sz="1200" b="1" i="0" dirty="0">
                <a:solidFill>
                  <a:srgbClr val="000000"/>
                </a:solidFill>
                <a:effectLst/>
                <a:latin typeface="Helvetica Neue"/>
              </a:rPr>
              <a:t>	Precision =TP/(TP+FP)</a:t>
            </a:r>
          </a:p>
          <a:p>
            <a:pPr algn="l"/>
            <a:endParaRPr lang="en-US" sz="1200" b="1"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F1-measure</a:t>
            </a:r>
            <a:r>
              <a:rPr lang="en-US" sz="1200" b="0" i="0" dirty="0">
                <a:solidFill>
                  <a:srgbClr val="000000"/>
                </a:solidFill>
                <a:effectLst/>
                <a:latin typeface="Helvetica Neue"/>
              </a:rPr>
              <a:t>: F1-score balances precision and recall. It considers both false positives and false negatives.</a:t>
            </a:r>
          </a:p>
          <a:p>
            <a:pPr algn="l"/>
            <a:r>
              <a:rPr lang="en-US" sz="1200" b="1" i="0" dirty="0">
                <a:solidFill>
                  <a:srgbClr val="000000"/>
                </a:solidFill>
                <a:effectLst/>
                <a:latin typeface="Helvetica Neue"/>
              </a:rPr>
              <a:t>	F-measure= (2* Precision* Recall) / (Precision + Recall)</a:t>
            </a:r>
          </a:p>
          <a:p>
            <a:pPr algn="l"/>
            <a:endParaRPr lang="en-US" sz="1200" b="1" i="0" dirty="0">
              <a:solidFill>
                <a:srgbClr val="000000"/>
              </a:solidFill>
              <a:effectLst/>
              <a:latin typeface="Helvetica Neue"/>
            </a:endParaRPr>
          </a:p>
          <a:p>
            <a:pPr algn="l">
              <a:buFont typeface="Arial" panose="020B0604020202020204" pitchFamily="34" charset="0"/>
              <a:buChar char="•"/>
            </a:pPr>
            <a:r>
              <a:rPr lang="en-US" sz="1200" b="1" i="0" dirty="0">
                <a:solidFill>
                  <a:srgbClr val="000000"/>
                </a:solidFill>
                <a:effectLst/>
                <a:latin typeface="Helvetica Neue"/>
              </a:rPr>
              <a:t>Kappa</a:t>
            </a:r>
            <a:r>
              <a:rPr lang="en-US" sz="1200" b="0" i="0" dirty="0">
                <a:solidFill>
                  <a:srgbClr val="000000"/>
                </a:solidFill>
                <a:effectLst/>
                <a:latin typeface="Helvetica Neue"/>
              </a:rPr>
              <a:t>: Kappa assesses the agreement between predicted and actual values, considering the possibility of random agreement.</a:t>
            </a:r>
          </a:p>
          <a:p>
            <a:pPr algn="l"/>
            <a:r>
              <a:rPr lang="en-US" sz="1200" b="1" i="0" dirty="0">
                <a:solidFill>
                  <a:srgbClr val="000000"/>
                </a:solidFill>
                <a:effectLst/>
                <a:latin typeface="Helvetica Neue"/>
              </a:rPr>
              <a:t>	K=(</a:t>
            </a:r>
            <a:r>
              <a:rPr lang="en-US" sz="1200" b="1" i="0" dirty="0" err="1">
                <a:solidFill>
                  <a:srgbClr val="000000"/>
                </a:solidFill>
                <a:effectLst/>
                <a:latin typeface="Helvetica Neue"/>
              </a:rPr>
              <a:t>Pr</a:t>
            </a:r>
            <a:r>
              <a:rPr lang="en-US" sz="1200" b="1" i="0" dirty="0">
                <a:solidFill>
                  <a:srgbClr val="000000"/>
                </a:solidFill>
                <a:effectLst/>
                <a:latin typeface="Helvetica Neue"/>
              </a:rPr>
              <a:t>(a)-</a:t>
            </a:r>
            <a:r>
              <a:rPr lang="en-US" sz="1200" b="1" i="0" dirty="0" err="1">
                <a:solidFill>
                  <a:srgbClr val="000000"/>
                </a:solidFill>
                <a:effectLst/>
                <a:latin typeface="Helvetica Neue"/>
              </a:rPr>
              <a:t>Pr</a:t>
            </a:r>
            <a:r>
              <a:rPr lang="en-US" sz="1200" b="1" i="0" dirty="0">
                <a:solidFill>
                  <a:srgbClr val="000000"/>
                </a:solidFill>
                <a:effectLst/>
                <a:latin typeface="Helvetica Neue"/>
              </a:rPr>
              <a:t>(e))/(1-Pr(e))</a:t>
            </a:r>
          </a:p>
          <a:p>
            <a:pPr algn="l"/>
            <a:r>
              <a:rPr lang="en-US" sz="1200" b="0" i="0" dirty="0">
                <a:solidFill>
                  <a:srgbClr val="000000"/>
                </a:solidFill>
                <a:effectLst/>
                <a:latin typeface="Helvetica Neue"/>
              </a:rPr>
              <a:t>Where:</a:t>
            </a:r>
          </a:p>
          <a:p>
            <a:pPr algn="l">
              <a:buFont typeface="Arial" panose="020B0604020202020204" pitchFamily="34" charset="0"/>
              <a:buChar char="•"/>
            </a:pPr>
            <a:r>
              <a:rPr lang="en-US" sz="1200" b="0" i="0" dirty="0" err="1">
                <a:solidFill>
                  <a:srgbClr val="000000"/>
                </a:solidFill>
                <a:effectLst/>
                <a:latin typeface="Helvetica Neue"/>
              </a:rPr>
              <a:t>Pr</a:t>
            </a:r>
            <a:r>
              <a:rPr lang="en-US" sz="1200" b="0" i="0" dirty="0">
                <a:solidFill>
                  <a:srgbClr val="000000"/>
                </a:solidFill>
                <a:effectLst/>
                <a:latin typeface="Helvetica Neue"/>
              </a:rPr>
              <a:t>(a) represents the observed agreement between the raters, which is the proportion of cases where the raters agree.</a:t>
            </a:r>
          </a:p>
          <a:p>
            <a:pPr algn="l">
              <a:buFont typeface="Arial" panose="020B0604020202020204" pitchFamily="34" charset="0"/>
              <a:buChar char="•"/>
            </a:pPr>
            <a:r>
              <a:rPr lang="en-US" sz="1200" b="0" i="0" dirty="0" err="1">
                <a:solidFill>
                  <a:srgbClr val="000000"/>
                </a:solidFill>
                <a:effectLst/>
                <a:latin typeface="Helvetica Neue"/>
              </a:rPr>
              <a:t>Pr</a:t>
            </a:r>
            <a:r>
              <a:rPr lang="en-US" sz="1200" b="0" i="0" dirty="0">
                <a:solidFill>
                  <a:srgbClr val="000000"/>
                </a:solidFill>
                <a:effectLst/>
                <a:latin typeface="Helvetica Neue"/>
              </a:rPr>
              <a:t>(e) represents the expected agreement between the raters by chance.</a:t>
            </a:r>
          </a:p>
          <a:p>
            <a:endParaRPr lang="en-IN" dirty="0"/>
          </a:p>
        </p:txBody>
      </p:sp>
      <p:cxnSp>
        <p:nvCxnSpPr>
          <p:cNvPr id="6" name="Straight Connector 5">
            <a:extLst>
              <a:ext uri="{FF2B5EF4-FFF2-40B4-BE49-F238E27FC236}">
                <a16:creationId xmlns:a16="http://schemas.microsoft.com/office/drawing/2014/main" id="{D957363B-EC1C-F788-577D-A95AB3AE0BFD}"/>
              </a:ext>
            </a:extLst>
          </p:cNvPr>
          <p:cNvCxnSpPr/>
          <p:nvPr/>
        </p:nvCxnSpPr>
        <p:spPr>
          <a:xfrm>
            <a:off x="4387442" y="999068"/>
            <a:ext cx="0" cy="544367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20F918-6AC8-6DB4-C10A-9D3FA8631A35}"/>
              </a:ext>
            </a:extLst>
          </p:cNvPr>
          <p:cNvCxnSpPr/>
          <p:nvPr/>
        </p:nvCxnSpPr>
        <p:spPr>
          <a:xfrm>
            <a:off x="4454554" y="999068"/>
            <a:ext cx="0" cy="544367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1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485D-3958-569C-5DE1-812A68C2A527}"/>
              </a:ext>
            </a:extLst>
          </p:cNvPr>
          <p:cNvSpPr>
            <a:spLocks noGrp="1"/>
          </p:cNvSpPr>
          <p:nvPr>
            <p:ph type="title"/>
          </p:nvPr>
        </p:nvSpPr>
        <p:spPr>
          <a:xfrm>
            <a:off x="93132" y="47774"/>
            <a:ext cx="12116484" cy="646493"/>
          </a:xfrm>
        </p:spPr>
        <p:txBody>
          <a:bodyPr>
            <a:noAutofit/>
          </a:bodyPr>
          <a:lstStyle/>
          <a:p>
            <a:pPr algn="ctr"/>
            <a:r>
              <a:rPr lang="en-IN" sz="3600" b="1" dirty="0">
                <a:latin typeface="+mn-lt"/>
              </a:rPr>
              <a:t> OUTCOME OF THE MODEL USING RANDOM OVERSAMPLING</a:t>
            </a:r>
          </a:p>
        </p:txBody>
      </p:sp>
      <p:pic>
        <p:nvPicPr>
          <p:cNvPr id="4" name="Picture 3">
            <a:extLst>
              <a:ext uri="{FF2B5EF4-FFF2-40B4-BE49-F238E27FC236}">
                <a16:creationId xmlns:a16="http://schemas.microsoft.com/office/drawing/2014/main" id="{F3D23112-2FDD-AC77-F070-CE717FC0B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 y="1285807"/>
            <a:ext cx="2658533" cy="2389624"/>
          </a:xfrm>
          <a:prstGeom prst="rect">
            <a:avLst/>
          </a:prstGeom>
          <a:ln w="28575">
            <a:solidFill>
              <a:schemeClr val="tx1"/>
            </a:solidFill>
          </a:ln>
        </p:spPr>
      </p:pic>
      <p:pic>
        <p:nvPicPr>
          <p:cNvPr id="6" name="Picture 5">
            <a:extLst>
              <a:ext uri="{FF2B5EF4-FFF2-40B4-BE49-F238E27FC236}">
                <a16:creationId xmlns:a16="http://schemas.microsoft.com/office/drawing/2014/main" id="{E06B36EC-234C-D4C9-A4DB-EABF2C840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951" y="1310309"/>
            <a:ext cx="2658533" cy="2389624"/>
          </a:xfrm>
          <a:prstGeom prst="rect">
            <a:avLst/>
          </a:prstGeom>
          <a:ln w="28575">
            <a:solidFill>
              <a:schemeClr val="tx1"/>
            </a:solidFill>
          </a:ln>
        </p:spPr>
      </p:pic>
      <p:pic>
        <p:nvPicPr>
          <p:cNvPr id="8" name="Picture 7">
            <a:extLst>
              <a:ext uri="{FF2B5EF4-FFF2-40B4-BE49-F238E27FC236}">
                <a16:creationId xmlns:a16="http://schemas.microsoft.com/office/drawing/2014/main" id="{84F71207-33C6-32AF-2EA0-5171B705F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033" y="1310309"/>
            <a:ext cx="2658533" cy="2389624"/>
          </a:xfrm>
          <a:prstGeom prst="rect">
            <a:avLst/>
          </a:prstGeom>
          <a:ln w="28575">
            <a:solidFill>
              <a:schemeClr val="tx1"/>
            </a:solidFill>
          </a:ln>
        </p:spPr>
      </p:pic>
      <p:pic>
        <p:nvPicPr>
          <p:cNvPr id="10" name="Picture 9">
            <a:extLst>
              <a:ext uri="{FF2B5EF4-FFF2-40B4-BE49-F238E27FC236}">
                <a16:creationId xmlns:a16="http://schemas.microsoft.com/office/drawing/2014/main" id="{1D50D05B-8112-6629-7ED1-AB8903124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2803" y="1310309"/>
            <a:ext cx="2594531" cy="2324727"/>
          </a:xfrm>
          <a:prstGeom prst="rect">
            <a:avLst/>
          </a:prstGeom>
          <a:ln w="28575">
            <a:solidFill>
              <a:schemeClr val="tx1"/>
            </a:solidFill>
          </a:ln>
        </p:spPr>
      </p:pic>
      <p:pic>
        <p:nvPicPr>
          <p:cNvPr id="20" name="Picture 19">
            <a:extLst>
              <a:ext uri="{FF2B5EF4-FFF2-40B4-BE49-F238E27FC236}">
                <a16:creationId xmlns:a16="http://schemas.microsoft.com/office/drawing/2014/main" id="{5D17735B-97A2-A107-DEA6-CE586821D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48" y="4408860"/>
            <a:ext cx="2714065" cy="2393312"/>
          </a:xfrm>
          <a:prstGeom prst="rect">
            <a:avLst/>
          </a:prstGeom>
          <a:ln w="28575">
            <a:solidFill>
              <a:schemeClr val="tx1"/>
            </a:solidFill>
          </a:ln>
        </p:spPr>
      </p:pic>
      <p:pic>
        <p:nvPicPr>
          <p:cNvPr id="22" name="Picture 21">
            <a:extLst>
              <a:ext uri="{FF2B5EF4-FFF2-40B4-BE49-F238E27FC236}">
                <a16:creationId xmlns:a16="http://schemas.microsoft.com/office/drawing/2014/main" id="{CF680DBF-B776-4434-367A-6FD707B36C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6418" y="4436939"/>
            <a:ext cx="2714066" cy="2373287"/>
          </a:xfrm>
          <a:prstGeom prst="rect">
            <a:avLst/>
          </a:prstGeom>
          <a:ln w="28575">
            <a:solidFill>
              <a:schemeClr val="tx1"/>
            </a:solidFill>
          </a:ln>
        </p:spPr>
      </p:pic>
      <p:pic>
        <p:nvPicPr>
          <p:cNvPr id="24" name="Picture 23">
            <a:extLst>
              <a:ext uri="{FF2B5EF4-FFF2-40B4-BE49-F238E27FC236}">
                <a16:creationId xmlns:a16="http://schemas.microsoft.com/office/drawing/2014/main" id="{63C60A58-6CFC-BAE3-4479-083A842444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0801" y="4436939"/>
            <a:ext cx="2730999" cy="2365233"/>
          </a:xfrm>
          <a:prstGeom prst="rect">
            <a:avLst/>
          </a:prstGeom>
          <a:ln w="28575">
            <a:solidFill>
              <a:schemeClr val="tx1"/>
            </a:solidFill>
          </a:ln>
        </p:spPr>
      </p:pic>
      <p:pic>
        <p:nvPicPr>
          <p:cNvPr id="26" name="Picture 25">
            <a:extLst>
              <a:ext uri="{FF2B5EF4-FFF2-40B4-BE49-F238E27FC236}">
                <a16:creationId xmlns:a16="http://schemas.microsoft.com/office/drawing/2014/main" id="{8C09CD66-2FA2-2FDF-3955-35DDF3137A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2803" y="4428885"/>
            <a:ext cx="2586066" cy="2373287"/>
          </a:xfrm>
          <a:prstGeom prst="rect">
            <a:avLst/>
          </a:prstGeom>
          <a:ln w="28575">
            <a:solidFill>
              <a:schemeClr val="tx1"/>
            </a:solidFill>
          </a:ln>
        </p:spPr>
      </p:pic>
      <p:sp>
        <p:nvSpPr>
          <p:cNvPr id="3" name="TextBox 2">
            <a:extLst>
              <a:ext uri="{FF2B5EF4-FFF2-40B4-BE49-F238E27FC236}">
                <a16:creationId xmlns:a16="http://schemas.microsoft.com/office/drawing/2014/main" id="{C3439947-FD3C-839F-A1C5-06368D32C639}"/>
              </a:ext>
            </a:extLst>
          </p:cNvPr>
          <p:cNvSpPr txBox="1"/>
          <p:nvPr/>
        </p:nvSpPr>
        <p:spPr>
          <a:xfrm>
            <a:off x="93132" y="804333"/>
            <a:ext cx="2497668" cy="338554"/>
          </a:xfrm>
          <a:prstGeom prst="rect">
            <a:avLst/>
          </a:prstGeom>
          <a:noFill/>
        </p:spPr>
        <p:txBody>
          <a:bodyPr wrap="square" rtlCol="0">
            <a:spAutoFit/>
          </a:bodyPr>
          <a:lstStyle/>
          <a:p>
            <a:pPr algn="ctr"/>
            <a:r>
              <a:rPr lang="en-IN" sz="1600" dirty="0"/>
              <a:t>Logistic Regression</a:t>
            </a:r>
          </a:p>
        </p:txBody>
      </p:sp>
      <p:sp>
        <p:nvSpPr>
          <p:cNvPr id="5" name="TextBox 4">
            <a:extLst>
              <a:ext uri="{FF2B5EF4-FFF2-40B4-BE49-F238E27FC236}">
                <a16:creationId xmlns:a16="http://schemas.microsoft.com/office/drawing/2014/main" id="{D57EBEAA-5A59-B176-CFE9-39317DCE8D91}"/>
              </a:ext>
            </a:extLst>
          </p:cNvPr>
          <p:cNvSpPr txBox="1"/>
          <p:nvPr/>
        </p:nvSpPr>
        <p:spPr>
          <a:xfrm>
            <a:off x="3310467" y="804333"/>
            <a:ext cx="2429933" cy="338554"/>
          </a:xfrm>
          <a:prstGeom prst="rect">
            <a:avLst/>
          </a:prstGeom>
          <a:noFill/>
        </p:spPr>
        <p:txBody>
          <a:bodyPr wrap="square" rtlCol="0">
            <a:spAutoFit/>
          </a:bodyPr>
          <a:lstStyle/>
          <a:p>
            <a:pPr algn="ctr"/>
            <a:r>
              <a:rPr lang="en-IN" sz="1600" dirty="0"/>
              <a:t>Random Forest</a:t>
            </a:r>
          </a:p>
        </p:txBody>
      </p:sp>
      <p:sp>
        <p:nvSpPr>
          <p:cNvPr id="7" name="TextBox 6">
            <a:extLst>
              <a:ext uri="{FF2B5EF4-FFF2-40B4-BE49-F238E27FC236}">
                <a16:creationId xmlns:a16="http://schemas.microsoft.com/office/drawing/2014/main" id="{9BA9FDA7-B6AF-A07E-114A-01B590DEF1CB}"/>
              </a:ext>
            </a:extLst>
          </p:cNvPr>
          <p:cNvSpPr txBox="1"/>
          <p:nvPr/>
        </p:nvSpPr>
        <p:spPr>
          <a:xfrm>
            <a:off x="6550151" y="872067"/>
            <a:ext cx="2509182" cy="338554"/>
          </a:xfrm>
          <a:prstGeom prst="rect">
            <a:avLst/>
          </a:prstGeom>
          <a:noFill/>
        </p:spPr>
        <p:txBody>
          <a:bodyPr wrap="square" rtlCol="0">
            <a:spAutoFit/>
          </a:bodyPr>
          <a:lstStyle/>
          <a:p>
            <a:pPr algn="ctr"/>
            <a:r>
              <a:rPr lang="en-IN" sz="1600" dirty="0"/>
              <a:t>Multilayer Perceptron</a:t>
            </a:r>
          </a:p>
        </p:txBody>
      </p:sp>
      <p:sp>
        <p:nvSpPr>
          <p:cNvPr id="9" name="TextBox 8">
            <a:extLst>
              <a:ext uri="{FF2B5EF4-FFF2-40B4-BE49-F238E27FC236}">
                <a16:creationId xmlns:a16="http://schemas.microsoft.com/office/drawing/2014/main" id="{0B5D4CE7-B467-EE3B-07B2-C42677189350}"/>
              </a:ext>
            </a:extLst>
          </p:cNvPr>
          <p:cNvSpPr txBox="1"/>
          <p:nvPr/>
        </p:nvSpPr>
        <p:spPr>
          <a:xfrm>
            <a:off x="9504339" y="804333"/>
            <a:ext cx="2594530" cy="338554"/>
          </a:xfrm>
          <a:prstGeom prst="rect">
            <a:avLst/>
          </a:prstGeom>
          <a:noFill/>
        </p:spPr>
        <p:txBody>
          <a:bodyPr wrap="square" rtlCol="0">
            <a:spAutoFit/>
          </a:bodyPr>
          <a:lstStyle/>
          <a:p>
            <a:pPr algn="ctr"/>
            <a:r>
              <a:rPr lang="en-IN" sz="1600" dirty="0"/>
              <a:t>Support Vector Machining</a:t>
            </a:r>
          </a:p>
        </p:txBody>
      </p:sp>
      <p:sp>
        <p:nvSpPr>
          <p:cNvPr id="11" name="TextBox 10">
            <a:extLst>
              <a:ext uri="{FF2B5EF4-FFF2-40B4-BE49-F238E27FC236}">
                <a16:creationId xmlns:a16="http://schemas.microsoft.com/office/drawing/2014/main" id="{1F80E9D2-5476-3644-D001-32F2072EB709}"/>
              </a:ext>
            </a:extLst>
          </p:cNvPr>
          <p:cNvSpPr txBox="1"/>
          <p:nvPr/>
        </p:nvSpPr>
        <p:spPr>
          <a:xfrm>
            <a:off x="60448" y="4005949"/>
            <a:ext cx="2593166" cy="338554"/>
          </a:xfrm>
          <a:prstGeom prst="rect">
            <a:avLst/>
          </a:prstGeom>
          <a:noFill/>
        </p:spPr>
        <p:txBody>
          <a:bodyPr wrap="square" rtlCol="0">
            <a:spAutoFit/>
          </a:bodyPr>
          <a:lstStyle/>
          <a:p>
            <a:pPr algn="ctr"/>
            <a:r>
              <a:rPr lang="en-IN" sz="1600" dirty="0"/>
              <a:t>Naïve Bayes</a:t>
            </a:r>
          </a:p>
        </p:txBody>
      </p:sp>
      <p:sp>
        <p:nvSpPr>
          <p:cNvPr id="12" name="TextBox 11">
            <a:extLst>
              <a:ext uri="{FF2B5EF4-FFF2-40B4-BE49-F238E27FC236}">
                <a16:creationId xmlns:a16="http://schemas.microsoft.com/office/drawing/2014/main" id="{2AE376D9-17A7-96D5-A831-91B7B815943C}"/>
              </a:ext>
            </a:extLst>
          </p:cNvPr>
          <p:cNvSpPr txBox="1"/>
          <p:nvPr/>
        </p:nvSpPr>
        <p:spPr>
          <a:xfrm>
            <a:off x="3171951" y="3945467"/>
            <a:ext cx="2593166" cy="338554"/>
          </a:xfrm>
          <a:prstGeom prst="rect">
            <a:avLst/>
          </a:prstGeom>
          <a:noFill/>
        </p:spPr>
        <p:txBody>
          <a:bodyPr wrap="square" rtlCol="0">
            <a:spAutoFit/>
          </a:bodyPr>
          <a:lstStyle/>
          <a:p>
            <a:pPr algn="ctr"/>
            <a:r>
              <a:rPr lang="en-IN" sz="1600" dirty="0"/>
              <a:t>Decision Tree</a:t>
            </a:r>
          </a:p>
        </p:txBody>
      </p:sp>
      <p:sp>
        <p:nvSpPr>
          <p:cNvPr id="13" name="TextBox 12">
            <a:extLst>
              <a:ext uri="{FF2B5EF4-FFF2-40B4-BE49-F238E27FC236}">
                <a16:creationId xmlns:a16="http://schemas.microsoft.com/office/drawing/2014/main" id="{F90CCF2A-BC90-7900-A3F4-B024C5125E66}"/>
              </a:ext>
            </a:extLst>
          </p:cNvPr>
          <p:cNvSpPr txBox="1"/>
          <p:nvPr/>
        </p:nvSpPr>
        <p:spPr>
          <a:xfrm>
            <a:off x="6473268" y="3945467"/>
            <a:ext cx="2658533" cy="338554"/>
          </a:xfrm>
          <a:prstGeom prst="rect">
            <a:avLst/>
          </a:prstGeom>
          <a:noFill/>
        </p:spPr>
        <p:txBody>
          <a:bodyPr wrap="square" rtlCol="0">
            <a:spAutoFit/>
          </a:bodyPr>
          <a:lstStyle/>
          <a:p>
            <a:pPr algn="ctr"/>
            <a:r>
              <a:rPr lang="en-IN" sz="1600" dirty="0"/>
              <a:t>XG Boost</a:t>
            </a:r>
          </a:p>
        </p:txBody>
      </p:sp>
      <p:sp>
        <p:nvSpPr>
          <p:cNvPr id="14" name="TextBox 13">
            <a:extLst>
              <a:ext uri="{FF2B5EF4-FFF2-40B4-BE49-F238E27FC236}">
                <a16:creationId xmlns:a16="http://schemas.microsoft.com/office/drawing/2014/main" id="{233DE0B3-CE00-6CBC-3CC8-746B419A2324}"/>
              </a:ext>
            </a:extLst>
          </p:cNvPr>
          <p:cNvSpPr txBox="1"/>
          <p:nvPr/>
        </p:nvSpPr>
        <p:spPr>
          <a:xfrm>
            <a:off x="9821333" y="3867926"/>
            <a:ext cx="2277536" cy="338554"/>
          </a:xfrm>
          <a:prstGeom prst="rect">
            <a:avLst/>
          </a:prstGeom>
          <a:noFill/>
        </p:spPr>
        <p:txBody>
          <a:bodyPr wrap="square" rtlCol="0">
            <a:spAutoFit/>
          </a:bodyPr>
          <a:lstStyle/>
          <a:p>
            <a:pPr algn="ctr"/>
            <a:r>
              <a:rPr lang="en-IN" sz="1600" dirty="0"/>
              <a:t>AdaBoost</a:t>
            </a:r>
          </a:p>
        </p:txBody>
      </p:sp>
      <p:sp>
        <p:nvSpPr>
          <p:cNvPr id="15" name="TextBox 14">
            <a:extLst>
              <a:ext uri="{FF2B5EF4-FFF2-40B4-BE49-F238E27FC236}">
                <a16:creationId xmlns:a16="http://schemas.microsoft.com/office/drawing/2014/main" id="{0D11E598-1FA1-23CD-1BC2-97E977657647}"/>
              </a:ext>
            </a:extLst>
          </p:cNvPr>
          <p:cNvSpPr txBox="1"/>
          <p:nvPr/>
        </p:nvSpPr>
        <p:spPr>
          <a:xfrm>
            <a:off x="1627462" y="2557307"/>
            <a:ext cx="362939" cy="269999"/>
          </a:xfrm>
          <a:prstGeom prst="rect">
            <a:avLst/>
          </a:prstGeom>
          <a:noFill/>
        </p:spPr>
        <p:txBody>
          <a:bodyPr wrap="square" rtlCol="0">
            <a:spAutoFit/>
          </a:bodyPr>
          <a:lstStyle/>
          <a:p>
            <a:r>
              <a:rPr lang="en-IN" sz="1100" dirty="0"/>
              <a:t>TP</a:t>
            </a:r>
          </a:p>
        </p:txBody>
      </p:sp>
      <p:sp>
        <p:nvSpPr>
          <p:cNvPr id="16" name="TextBox 15">
            <a:extLst>
              <a:ext uri="{FF2B5EF4-FFF2-40B4-BE49-F238E27FC236}">
                <a16:creationId xmlns:a16="http://schemas.microsoft.com/office/drawing/2014/main" id="{E22DF475-9BE1-65D9-F226-36775F442F3B}"/>
              </a:ext>
            </a:extLst>
          </p:cNvPr>
          <p:cNvSpPr txBox="1"/>
          <p:nvPr/>
        </p:nvSpPr>
        <p:spPr>
          <a:xfrm>
            <a:off x="708644" y="1644447"/>
            <a:ext cx="411062" cy="259121"/>
          </a:xfrm>
          <a:prstGeom prst="rect">
            <a:avLst/>
          </a:prstGeom>
          <a:noFill/>
        </p:spPr>
        <p:txBody>
          <a:bodyPr wrap="square" rtlCol="0">
            <a:spAutoFit/>
          </a:bodyPr>
          <a:lstStyle/>
          <a:p>
            <a:r>
              <a:rPr lang="en-IN" sz="1100" dirty="0">
                <a:solidFill>
                  <a:schemeClr val="bg2"/>
                </a:solidFill>
              </a:rPr>
              <a:t>TN</a:t>
            </a:r>
          </a:p>
        </p:txBody>
      </p:sp>
      <p:sp>
        <p:nvSpPr>
          <p:cNvPr id="17" name="TextBox 16">
            <a:extLst>
              <a:ext uri="{FF2B5EF4-FFF2-40B4-BE49-F238E27FC236}">
                <a16:creationId xmlns:a16="http://schemas.microsoft.com/office/drawing/2014/main" id="{A61DAFDD-6EE8-C8B0-448E-2B4AF5ECBA26}"/>
              </a:ext>
            </a:extLst>
          </p:cNvPr>
          <p:cNvSpPr txBox="1"/>
          <p:nvPr/>
        </p:nvSpPr>
        <p:spPr>
          <a:xfrm>
            <a:off x="1647740" y="1614706"/>
            <a:ext cx="411061" cy="261610"/>
          </a:xfrm>
          <a:prstGeom prst="rect">
            <a:avLst/>
          </a:prstGeom>
          <a:noFill/>
        </p:spPr>
        <p:txBody>
          <a:bodyPr wrap="square" rtlCol="0">
            <a:spAutoFit/>
          </a:bodyPr>
          <a:lstStyle/>
          <a:p>
            <a:r>
              <a:rPr lang="en-IN" sz="1100" dirty="0">
                <a:solidFill>
                  <a:schemeClr val="bg2"/>
                </a:solidFill>
              </a:rPr>
              <a:t>FP</a:t>
            </a:r>
          </a:p>
        </p:txBody>
      </p:sp>
      <p:sp>
        <p:nvSpPr>
          <p:cNvPr id="18" name="TextBox 17">
            <a:extLst>
              <a:ext uri="{FF2B5EF4-FFF2-40B4-BE49-F238E27FC236}">
                <a16:creationId xmlns:a16="http://schemas.microsoft.com/office/drawing/2014/main" id="{645F26DD-9417-9D4B-1148-103D2FD7C960}"/>
              </a:ext>
            </a:extLst>
          </p:cNvPr>
          <p:cNvSpPr txBox="1"/>
          <p:nvPr/>
        </p:nvSpPr>
        <p:spPr>
          <a:xfrm>
            <a:off x="687897" y="2557307"/>
            <a:ext cx="494952" cy="261610"/>
          </a:xfrm>
          <a:prstGeom prst="rect">
            <a:avLst/>
          </a:prstGeom>
          <a:noFill/>
        </p:spPr>
        <p:txBody>
          <a:bodyPr wrap="square" rtlCol="0">
            <a:spAutoFit/>
          </a:bodyPr>
          <a:lstStyle/>
          <a:p>
            <a:r>
              <a:rPr lang="en-IN" sz="1100" dirty="0"/>
              <a:t>FN</a:t>
            </a:r>
          </a:p>
        </p:txBody>
      </p:sp>
      <p:sp>
        <p:nvSpPr>
          <p:cNvPr id="19" name="TextBox 18">
            <a:extLst>
              <a:ext uri="{FF2B5EF4-FFF2-40B4-BE49-F238E27FC236}">
                <a16:creationId xmlns:a16="http://schemas.microsoft.com/office/drawing/2014/main" id="{0C1BF86D-5C70-CCEC-510A-D18CEF8752E6}"/>
              </a:ext>
            </a:extLst>
          </p:cNvPr>
          <p:cNvSpPr txBox="1"/>
          <p:nvPr/>
        </p:nvSpPr>
        <p:spPr>
          <a:xfrm>
            <a:off x="3757386" y="1672198"/>
            <a:ext cx="411062" cy="259121"/>
          </a:xfrm>
          <a:prstGeom prst="rect">
            <a:avLst/>
          </a:prstGeom>
          <a:noFill/>
        </p:spPr>
        <p:txBody>
          <a:bodyPr wrap="square" rtlCol="0">
            <a:spAutoFit/>
          </a:bodyPr>
          <a:lstStyle/>
          <a:p>
            <a:r>
              <a:rPr lang="en-IN" sz="1100" dirty="0">
                <a:solidFill>
                  <a:schemeClr val="bg2"/>
                </a:solidFill>
              </a:rPr>
              <a:t>TN</a:t>
            </a:r>
          </a:p>
        </p:txBody>
      </p:sp>
      <p:sp>
        <p:nvSpPr>
          <p:cNvPr id="21" name="TextBox 20">
            <a:extLst>
              <a:ext uri="{FF2B5EF4-FFF2-40B4-BE49-F238E27FC236}">
                <a16:creationId xmlns:a16="http://schemas.microsoft.com/office/drawing/2014/main" id="{87E3C03F-C959-F620-AFB0-572C7948E424}"/>
              </a:ext>
            </a:extLst>
          </p:cNvPr>
          <p:cNvSpPr txBox="1"/>
          <p:nvPr/>
        </p:nvSpPr>
        <p:spPr>
          <a:xfrm>
            <a:off x="4672958" y="1672198"/>
            <a:ext cx="411061" cy="261610"/>
          </a:xfrm>
          <a:prstGeom prst="rect">
            <a:avLst/>
          </a:prstGeom>
          <a:noFill/>
        </p:spPr>
        <p:txBody>
          <a:bodyPr wrap="square" rtlCol="0">
            <a:spAutoFit/>
          </a:bodyPr>
          <a:lstStyle/>
          <a:p>
            <a:r>
              <a:rPr lang="en-IN" sz="1100" dirty="0"/>
              <a:t>FP</a:t>
            </a:r>
          </a:p>
        </p:txBody>
      </p:sp>
      <p:sp>
        <p:nvSpPr>
          <p:cNvPr id="23" name="TextBox 22">
            <a:extLst>
              <a:ext uri="{FF2B5EF4-FFF2-40B4-BE49-F238E27FC236}">
                <a16:creationId xmlns:a16="http://schemas.microsoft.com/office/drawing/2014/main" id="{A1789BB0-777C-03E5-7D48-BECDABA30A41}"/>
              </a:ext>
            </a:extLst>
          </p:cNvPr>
          <p:cNvSpPr txBox="1"/>
          <p:nvPr/>
        </p:nvSpPr>
        <p:spPr>
          <a:xfrm>
            <a:off x="3700943" y="2599468"/>
            <a:ext cx="494952" cy="261610"/>
          </a:xfrm>
          <a:prstGeom prst="rect">
            <a:avLst/>
          </a:prstGeom>
          <a:noFill/>
        </p:spPr>
        <p:txBody>
          <a:bodyPr wrap="square" rtlCol="0">
            <a:spAutoFit/>
          </a:bodyPr>
          <a:lstStyle/>
          <a:p>
            <a:r>
              <a:rPr lang="en-IN" sz="1100" dirty="0"/>
              <a:t>FN</a:t>
            </a:r>
          </a:p>
        </p:txBody>
      </p:sp>
      <p:sp>
        <p:nvSpPr>
          <p:cNvPr id="25" name="TextBox 24">
            <a:extLst>
              <a:ext uri="{FF2B5EF4-FFF2-40B4-BE49-F238E27FC236}">
                <a16:creationId xmlns:a16="http://schemas.microsoft.com/office/drawing/2014/main" id="{4B5B80B2-9680-4925-77AF-34D4BF2A658B}"/>
              </a:ext>
            </a:extLst>
          </p:cNvPr>
          <p:cNvSpPr txBox="1"/>
          <p:nvPr/>
        </p:nvSpPr>
        <p:spPr>
          <a:xfrm>
            <a:off x="4672958" y="2557307"/>
            <a:ext cx="362939" cy="269999"/>
          </a:xfrm>
          <a:prstGeom prst="rect">
            <a:avLst/>
          </a:prstGeom>
          <a:noFill/>
        </p:spPr>
        <p:txBody>
          <a:bodyPr wrap="square" rtlCol="0">
            <a:spAutoFit/>
          </a:bodyPr>
          <a:lstStyle/>
          <a:p>
            <a:r>
              <a:rPr lang="en-IN" sz="1100" dirty="0"/>
              <a:t>TP</a:t>
            </a:r>
          </a:p>
        </p:txBody>
      </p:sp>
      <p:sp>
        <p:nvSpPr>
          <p:cNvPr id="27" name="TextBox 26">
            <a:extLst>
              <a:ext uri="{FF2B5EF4-FFF2-40B4-BE49-F238E27FC236}">
                <a16:creationId xmlns:a16="http://schemas.microsoft.com/office/drawing/2014/main" id="{BC7C8EE3-0E56-7D9D-47FB-2681D6A40028}"/>
              </a:ext>
            </a:extLst>
          </p:cNvPr>
          <p:cNvSpPr txBox="1"/>
          <p:nvPr/>
        </p:nvSpPr>
        <p:spPr>
          <a:xfrm>
            <a:off x="10082169" y="4755998"/>
            <a:ext cx="411062" cy="259121"/>
          </a:xfrm>
          <a:prstGeom prst="rect">
            <a:avLst/>
          </a:prstGeom>
          <a:noFill/>
        </p:spPr>
        <p:txBody>
          <a:bodyPr wrap="square" rtlCol="0">
            <a:spAutoFit/>
          </a:bodyPr>
          <a:lstStyle/>
          <a:p>
            <a:r>
              <a:rPr lang="en-IN" sz="1100" dirty="0">
                <a:solidFill>
                  <a:schemeClr val="bg2"/>
                </a:solidFill>
              </a:rPr>
              <a:t>TN</a:t>
            </a:r>
          </a:p>
        </p:txBody>
      </p:sp>
      <p:sp>
        <p:nvSpPr>
          <p:cNvPr id="28" name="TextBox 27">
            <a:extLst>
              <a:ext uri="{FF2B5EF4-FFF2-40B4-BE49-F238E27FC236}">
                <a16:creationId xmlns:a16="http://schemas.microsoft.com/office/drawing/2014/main" id="{04B1D74F-50FE-46DF-09E7-B596641C6907}"/>
              </a:ext>
            </a:extLst>
          </p:cNvPr>
          <p:cNvSpPr txBox="1"/>
          <p:nvPr/>
        </p:nvSpPr>
        <p:spPr>
          <a:xfrm>
            <a:off x="7038363" y="4730827"/>
            <a:ext cx="411062" cy="259121"/>
          </a:xfrm>
          <a:prstGeom prst="rect">
            <a:avLst/>
          </a:prstGeom>
          <a:noFill/>
        </p:spPr>
        <p:txBody>
          <a:bodyPr wrap="square" rtlCol="0">
            <a:spAutoFit/>
          </a:bodyPr>
          <a:lstStyle/>
          <a:p>
            <a:r>
              <a:rPr lang="en-IN" sz="1100" dirty="0">
                <a:solidFill>
                  <a:schemeClr val="bg2"/>
                </a:solidFill>
              </a:rPr>
              <a:t>TN</a:t>
            </a:r>
          </a:p>
        </p:txBody>
      </p:sp>
      <p:sp>
        <p:nvSpPr>
          <p:cNvPr id="29" name="TextBox 28">
            <a:extLst>
              <a:ext uri="{FF2B5EF4-FFF2-40B4-BE49-F238E27FC236}">
                <a16:creationId xmlns:a16="http://schemas.microsoft.com/office/drawing/2014/main" id="{FD336C09-48EC-70D4-F5C1-3E824C9C803D}"/>
              </a:ext>
            </a:extLst>
          </p:cNvPr>
          <p:cNvSpPr txBox="1"/>
          <p:nvPr/>
        </p:nvSpPr>
        <p:spPr>
          <a:xfrm>
            <a:off x="3700943" y="4755998"/>
            <a:ext cx="411062" cy="259121"/>
          </a:xfrm>
          <a:prstGeom prst="rect">
            <a:avLst/>
          </a:prstGeom>
          <a:noFill/>
        </p:spPr>
        <p:txBody>
          <a:bodyPr wrap="square" rtlCol="0">
            <a:spAutoFit/>
          </a:bodyPr>
          <a:lstStyle/>
          <a:p>
            <a:r>
              <a:rPr lang="en-IN" sz="1100" dirty="0">
                <a:solidFill>
                  <a:schemeClr val="bg2"/>
                </a:solidFill>
              </a:rPr>
              <a:t>TN</a:t>
            </a:r>
          </a:p>
        </p:txBody>
      </p:sp>
      <p:sp>
        <p:nvSpPr>
          <p:cNvPr id="30" name="TextBox 29">
            <a:extLst>
              <a:ext uri="{FF2B5EF4-FFF2-40B4-BE49-F238E27FC236}">
                <a16:creationId xmlns:a16="http://schemas.microsoft.com/office/drawing/2014/main" id="{4F1F5D67-A393-081E-E553-88229488C3FA}"/>
              </a:ext>
            </a:extLst>
          </p:cNvPr>
          <p:cNvSpPr txBox="1"/>
          <p:nvPr/>
        </p:nvSpPr>
        <p:spPr>
          <a:xfrm>
            <a:off x="666361" y="4747361"/>
            <a:ext cx="411062" cy="259121"/>
          </a:xfrm>
          <a:prstGeom prst="rect">
            <a:avLst/>
          </a:prstGeom>
          <a:noFill/>
        </p:spPr>
        <p:txBody>
          <a:bodyPr wrap="square" rtlCol="0">
            <a:spAutoFit/>
          </a:bodyPr>
          <a:lstStyle/>
          <a:p>
            <a:r>
              <a:rPr lang="en-IN" sz="1100" dirty="0">
                <a:solidFill>
                  <a:schemeClr val="bg2"/>
                </a:solidFill>
              </a:rPr>
              <a:t>TN</a:t>
            </a:r>
          </a:p>
        </p:txBody>
      </p:sp>
      <p:sp>
        <p:nvSpPr>
          <p:cNvPr id="31" name="TextBox 30">
            <a:extLst>
              <a:ext uri="{FF2B5EF4-FFF2-40B4-BE49-F238E27FC236}">
                <a16:creationId xmlns:a16="http://schemas.microsoft.com/office/drawing/2014/main" id="{FC2AD50B-D43D-27FB-1289-5667FA9F2AA7}"/>
              </a:ext>
            </a:extLst>
          </p:cNvPr>
          <p:cNvSpPr txBox="1"/>
          <p:nvPr/>
        </p:nvSpPr>
        <p:spPr>
          <a:xfrm>
            <a:off x="10082169" y="1663751"/>
            <a:ext cx="411062" cy="259121"/>
          </a:xfrm>
          <a:prstGeom prst="rect">
            <a:avLst/>
          </a:prstGeom>
          <a:noFill/>
        </p:spPr>
        <p:txBody>
          <a:bodyPr wrap="square" rtlCol="0">
            <a:spAutoFit/>
          </a:bodyPr>
          <a:lstStyle/>
          <a:p>
            <a:r>
              <a:rPr lang="en-IN" sz="1100" dirty="0">
                <a:solidFill>
                  <a:schemeClr val="bg2"/>
                </a:solidFill>
              </a:rPr>
              <a:t>TN</a:t>
            </a:r>
          </a:p>
        </p:txBody>
      </p:sp>
      <p:sp>
        <p:nvSpPr>
          <p:cNvPr id="32" name="TextBox 31">
            <a:extLst>
              <a:ext uri="{FF2B5EF4-FFF2-40B4-BE49-F238E27FC236}">
                <a16:creationId xmlns:a16="http://schemas.microsoft.com/office/drawing/2014/main" id="{E4D90081-4D9B-C0EB-1D38-0CE8C02484B2}"/>
              </a:ext>
            </a:extLst>
          </p:cNvPr>
          <p:cNvSpPr txBox="1"/>
          <p:nvPr/>
        </p:nvSpPr>
        <p:spPr>
          <a:xfrm>
            <a:off x="7046753" y="1679792"/>
            <a:ext cx="411062" cy="259121"/>
          </a:xfrm>
          <a:prstGeom prst="rect">
            <a:avLst/>
          </a:prstGeom>
          <a:noFill/>
        </p:spPr>
        <p:txBody>
          <a:bodyPr wrap="square" rtlCol="0">
            <a:spAutoFit/>
          </a:bodyPr>
          <a:lstStyle/>
          <a:p>
            <a:r>
              <a:rPr lang="en-IN" sz="1100" dirty="0">
                <a:solidFill>
                  <a:schemeClr val="bg2"/>
                </a:solidFill>
              </a:rPr>
              <a:t>TN</a:t>
            </a:r>
          </a:p>
        </p:txBody>
      </p:sp>
      <p:sp>
        <p:nvSpPr>
          <p:cNvPr id="33" name="TextBox 32">
            <a:extLst>
              <a:ext uri="{FF2B5EF4-FFF2-40B4-BE49-F238E27FC236}">
                <a16:creationId xmlns:a16="http://schemas.microsoft.com/office/drawing/2014/main" id="{F1C492CD-8E11-30BA-AFA0-85AD9F48D347}"/>
              </a:ext>
            </a:extLst>
          </p:cNvPr>
          <p:cNvSpPr txBox="1"/>
          <p:nvPr/>
        </p:nvSpPr>
        <p:spPr>
          <a:xfrm>
            <a:off x="11023231" y="4747361"/>
            <a:ext cx="411061" cy="261610"/>
          </a:xfrm>
          <a:prstGeom prst="rect">
            <a:avLst/>
          </a:prstGeom>
          <a:noFill/>
        </p:spPr>
        <p:txBody>
          <a:bodyPr wrap="square" rtlCol="0">
            <a:spAutoFit/>
          </a:bodyPr>
          <a:lstStyle/>
          <a:p>
            <a:r>
              <a:rPr lang="en-IN" sz="1100" dirty="0">
                <a:solidFill>
                  <a:schemeClr val="bg1"/>
                </a:solidFill>
              </a:rPr>
              <a:t>FP</a:t>
            </a:r>
          </a:p>
        </p:txBody>
      </p:sp>
      <p:sp>
        <p:nvSpPr>
          <p:cNvPr id="34" name="TextBox 33">
            <a:extLst>
              <a:ext uri="{FF2B5EF4-FFF2-40B4-BE49-F238E27FC236}">
                <a16:creationId xmlns:a16="http://schemas.microsoft.com/office/drawing/2014/main" id="{FAE349CD-244A-1801-1F50-0A9A8CB30747}"/>
              </a:ext>
            </a:extLst>
          </p:cNvPr>
          <p:cNvSpPr txBox="1"/>
          <p:nvPr/>
        </p:nvSpPr>
        <p:spPr>
          <a:xfrm>
            <a:off x="7966782" y="4755529"/>
            <a:ext cx="411061" cy="261610"/>
          </a:xfrm>
          <a:prstGeom prst="rect">
            <a:avLst/>
          </a:prstGeom>
          <a:noFill/>
        </p:spPr>
        <p:txBody>
          <a:bodyPr wrap="square" rtlCol="0">
            <a:spAutoFit/>
          </a:bodyPr>
          <a:lstStyle/>
          <a:p>
            <a:r>
              <a:rPr lang="en-IN" sz="1100" dirty="0">
                <a:solidFill>
                  <a:schemeClr val="bg1"/>
                </a:solidFill>
              </a:rPr>
              <a:t>FP</a:t>
            </a:r>
          </a:p>
        </p:txBody>
      </p:sp>
      <p:sp>
        <p:nvSpPr>
          <p:cNvPr id="35" name="TextBox 34">
            <a:extLst>
              <a:ext uri="{FF2B5EF4-FFF2-40B4-BE49-F238E27FC236}">
                <a16:creationId xmlns:a16="http://schemas.microsoft.com/office/drawing/2014/main" id="{3A4A552E-8829-912B-4ACE-21F22624C05E}"/>
              </a:ext>
            </a:extLst>
          </p:cNvPr>
          <p:cNvSpPr txBox="1"/>
          <p:nvPr/>
        </p:nvSpPr>
        <p:spPr>
          <a:xfrm>
            <a:off x="4649188" y="4755529"/>
            <a:ext cx="411061" cy="261610"/>
          </a:xfrm>
          <a:prstGeom prst="rect">
            <a:avLst/>
          </a:prstGeom>
          <a:noFill/>
        </p:spPr>
        <p:txBody>
          <a:bodyPr wrap="square" rtlCol="0">
            <a:spAutoFit/>
          </a:bodyPr>
          <a:lstStyle/>
          <a:p>
            <a:r>
              <a:rPr lang="en-IN" sz="1100" dirty="0"/>
              <a:t>FP</a:t>
            </a:r>
          </a:p>
        </p:txBody>
      </p:sp>
      <p:sp>
        <p:nvSpPr>
          <p:cNvPr id="36" name="TextBox 35">
            <a:extLst>
              <a:ext uri="{FF2B5EF4-FFF2-40B4-BE49-F238E27FC236}">
                <a16:creationId xmlns:a16="http://schemas.microsoft.com/office/drawing/2014/main" id="{A0D41429-476D-5E59-FF8A-1958C29FF47E}"/>
              </a:ext>
            </a:extLst>
          </p:cNvPr>
          <p:cNvSpPr txBox="1"/>
          <p:nvPr/>
        </p:nvSpPr>
        <p:spPr>
          <a:xfrm>
            <a:off x="1647740" y="4747361"/>
            <a:ext cx="411061" cy="261610"/>
          </a:xfrm>
          <a:prstGeom prst="rect">
            <a:avLst/>
          </a:prstGeom>
          <a:noFill/>
        </p:spPr>
        <p:txBody>
          <a:bodyPr wrap="square" rtlCol="0">
            <a:spAutoFit/>
          </a:bodyPr>
          <a:lstStyle/>
          <a:p>
            <a:r>
              <a:rPr lang="en-IN" sz="1100" dirty="0">
                <a:solidFill>
                  <a:schemeClr val="bg1"/>
                </a:solidFill>
              </a:rPr>
              <a:t>FP</a:t>
            </a:r>
          </a:p>
        </p:txBody>
      </p:sp>
      <p:sp>
        <p:nvSpPr>
          <p:cNvPr id="37" name="TextBox 36">
            <a:extLst>
              <a:ext uri="{FF2B5EF4-FFF2-40B4-BE49-F238E27FC236}">
                <a16:creationId xmlns:a16="http://schemas.microsoft.com/office/drawing/2014/main" id="{0E873935-282E-9C02-9CE6-D598B15F9BA3}"/>
              </a:ext>
            </a:extLst>
          </p:cNvPr>
          <p:cNvSpPr txBox="1"/>
          <p:nvPr/>
        </p:nvSpPr>
        <p:spPr>
          <a:xfrm>
            <a:off x="10986232" y="1663751"/>
            <a:ext cx="411061" cy="261610"/>
          </a:xfrm>
          <a:prstGeom prst="rect">
            <a:avLst/>
          </a:prstGeom>
          <a:noFill/>
        </p:spPr>
        <p:txBody>
          <a:bodyPr wrap="square" rtlCol="0">
            <a:spAutoFit/>
          </a:bodyPr>
          <a:lstStyle/>
          <a:p>
            <a:r>
              <a:rPr lang="en-IN" sz="1100" dirty="0">
                <a:solidFill>
                  <a:schemeClr val="bg1"/>
                </a:solidFill>
              </a:rPr>
              <a:t>FP</a:t>
            </a:r>
          </a:p>
        </p:txBody>
      </p:sp>
      <p:sp>
        <p:nvSpPr>
          <p:cNvPr id="38" name="TextBox 37">
            <a:extLst>
              <a:ext uri="{FF2B5EF4-FFF2-40B4-BE49-F238E27FC236}">
                <a16:creationId xmlns:a16="http://schemas.microsoft.com/office/drawing/2014/main" id="{713CEEBC-9750-3D42-D3B7-6A6FD506B418}"/>
              </a:ext>
            </a:extLst>
          </p:cNvPr>
          <p:cNvSpPr txBox="1"/>
          <p:nvPr/>
        </p:nvSpPr>
        <p:spPr>
          <a:xfrm>
            <a:off x="7966782" y="1666482"/>
            <a:ext cx="411061" cy="261610"/>
          </a:xfrm>
          <a:prstGeom prst="rect">
            <a:avLst/>
          </a:prstGeom>
          <a:noFill/>
        </p:spPr>
        <p:txBody>
          <a:bodyPr wrap="square" rtlCol="0">
            <a:spAutoFit/>
          </a:bodyPr>
          <a:lstStyle/>
          <a:p>
            <a:r>
              <a:rPr lang="en-IN" sz="1100" dirty="0"/>
              <a:t>FP</a:t>
            </a:r>
          </a:p>
        </p:txBody>
      </p:sp>
      <p:sp>
        <p:nvSpPr>
          <p:cNvPr id="39" name="TextBox 38">
            <a:extLst>
              <a:ext uri="{FF2B5EF4-FFF2-40B4-BE49-F238E27FC236}">
                <a16:creationId xmlns:a16="http://schemas.microsoft.com/office/drawing/2014/main" id="{904C55F0-70BE-025A-8199-61FC3D13417D}"/>
              </a:ext>
            </a:extLst>
          </p:cNvPr>
          <p:cNvSpPr txBox="1"/>
          <p:nvPr/>
        </p:nvSpPr>
        <p:spPr>
          <a:xfrm>
            <a:off x="10040224" y="5713002"/>
            <a:ext cx="494952" cy="261610"/>
          </a:xfrm>
          <a:prstGeom prst="rect">
            <a:avLst/>
          </a:prstGeom>
          <a:noFill/>
        </p:spPr>
        <p:txBody>
          <a:bodyPr wrap="square" rtlCol="0">
            <a:spAutoFit/>
          </a:bodyPr>
          <a:lstStyle/>
          <a:p>
            <a:r>
              <a:rPr lang="en-IN" sz="1100" dirty="0"/>
              <a:t>FN</a:t>
            </a:r>
          </a:p>
        </p:txBody>
      </p:sp>
      <p:sp>
        <p:nvSpPr>
          <p:cNvPr id="40" name="TextBox 39">
            <a:extLst>
              <a:ext uri="{FF2B5EF4-FFF2-40B4-BE49-F238E27FC236}">
                <a16:creationId xmlns:a16="http://schemas.microsoft.com/office/drawing/2014/main" id="{9BAEEE5E-6DBF-C42A-7D7D-8B44DA4E1893}"/>
              </a:ext>
            </a:extLst>
          </p:cNvPr>
          <p:cNvSpPr txBox="1"/>
          <p:nvPr/>
        </p:nvSpPr>
        <p:spPr>
          <a:xfrm>
            <a:off x="7004808" y="5640542"/>
            <a:ext cx="494952" cy="261610"/>
          </a:xfrm>
          <a:prstGeom prst="rect">
            <a:avLst/>
          </a:prstGeom>
          <a:noFill/>
        </p:spPr>
        <p:txBody>
          <a:bodyPr wrap="square" rtlCol="0">
            <a:spAutoFit/>
          </a:bodyPr>
          <a:lstStyle/>
          <a:p>
            <a:r>
              <a:rPr lang="en-IN" sz="1100" dirty="0"/>
              <a:t>FN</a:t>
            </a:r>
          </a:p>
        </p:txBody>
      </p:sp>
      <p:sp>
        <p:nvSpPr>
          <p:cNvPr id="41" name="TextBox 40">
            <a:extLst>
              <a:ext uri="{FF2B5EF4-FFF2-40B4-BE49-F238E27FC236}">
                <a16:creationId xmlns:a16="http://schemas.microsoft.com/office/drawing/2014/main" id="{F4F3A353-A36F-2171-A284-21FEFE3E6964}"/>
              </a:ext>
            </a:extLst>
          </p:cNvPr>
          <p:cNvSpPr txBox="1"/>
          <p:nvPr/>
        </p:nvSpPr>
        <p:spPr>
          <a:xfrm>
            <a:off x="3700943" y="5713002"/>
            <a:ext cx="494952" cy="261610"/>
          </a:xfrm>
          <a:prstGeom prst="rect">
            <a:avLst/>
          </a:prstGeom>
          <a:noFill/>
        </p:spPr>
        <p:txBody>
          <a:bodyPr wrap="square" rtlCol="0">
            <a:spAutoFit/>
          </a:bodyPr>
          <a:lstStyle/>
          <a:p>
            <a:r>
              <a:rPr lang="en-IN" sz="1100" dirty="0"/>
              <a:t>FN</a:t>
            </a:r>
          </a:p>
        </p:txBody>
      </p:sp>
      <p:sp>
        <p:nvSpPr>
          <p:cNvPr id="42" name="TextBox 41">
            <a:extLst>
              <a:ext uri="{FF2B5EF4-FFF2-40B4-BE49-F238E27FC236}">
                <a16:creationId xmlns:a16="http://schemas.microsoft.com/office/drawing/2014/main" id="{408CD3A5-67F4-C2D7-0D2F-4C4876EAC12E}"/>
              </a:ext>
            </a:extLst>
          </p:cNvPr>
          <p:cNvSpPr txBox="1"/>
          <p:nvPr/>
        </p:nvSpPr>
        <p:spPr>
          <a:xfrm>
            <a:off x="678110" y="5716337"/>
            <a:ext cx="494952" cy="261610"/>
          </a:xfrm>
          <a:prstGeom prst="rect">
            <a:avLst/>
          </a:prstGeom>
          <a:noFill/>
        </p:spPr>
        <p:txBody>
          <a:bodyPr wrap="square" rtlCol="0">
            <a:spAutoFit/>
          </a:bodyPr>
          <a:lstStyle/>
          <a:p>
            <a:r>
              <a:rPr lang="en-IN" sz="1100" dirty="0"/>
              <a:t>FN</a:t>
            </a:r>
          </a:p>
        </p:txBody>
      </p:sp>
      <p:sp>
        <p:nvSpPr>
          <p:cNvPr id="43" name="TextBox 42">
            <a:extLst>
              <a:ext uri="{FF2B5EF4-FFF2-40B4-BE49-F238E27FC236}">
                <a16:creationId xmlns:a16="http://schemas.microsoft.com/office/drawing/2014/main" id="{B0BBF937-FE12-BB6E-DACA-66E2541E0082}"/>
              </a:ext>
            </a:extLst>
          </p:cNvPr>
          <p:cNvSpPr txBox="1"/>
          <p:nvPr/>
        </p:nvSpPr>
        <p:spPr>
          <a:xfrm>
            <a:off x="10082169" y="2599468"/>
            <a:ext cx="494952" cy="261610"/>
          </a:xfrm>
          <a:prstGeom prst="rect">
            <a:avLst/>
          </a:prstGeom>
          <a:noFill/>
        </p:spPr>
        <p:txBody>
          <a:bodyPr wrap="square" rtlCol="0">
            <a:spAutoFit/>
          </a:bodyPr>
          <a:lstStyle/>
          <a:p>
            <a:r>
              <a:rPr lang="en-IN" sz="1100" dirty="0"/>
              <a:t>FN</a:t>
            </a:r>
          </a:p>
        </p:txBody>
      </p:sp>
      <p:sp>
        <p:nvSpPr>
          <p:cNvPr id="44" name="TextBox 43">
            <a:extLst>
              <a:ext uri="{FF2B5EF4-FFF2-40B4-BE49-F238E27FC236}">
                <a16:creationId xmlns:a16="http://schemas.microsoft.com/office/drawing/2014/main" id="{103BE1D9-2117-C1CE-AF95-EA443247DD32}"/>
              </a:ext>
            </a:extLst>
          </p:cNvPr>
          <p:cNvSpPr txBox="1"/>
          <p:nvPr/>
        </p:nvSpPr>
        <p:spPr>
          <a:xfrm>
            <a:off x="7038363" y="2599468"/>
            <a:ext cx="494952" cy="261610"/>
          </a:xfrm>
          <a:prstGeom prst="rect">
            <a:avLst/>
          </a:prstGeom>
          <a:noFill/>
        </p:spPr>
        <p:txBody>
          <a:bodyPr wrap="square" rtlCol="0">
            <a:spAutoFit/>
          </a:bodyPr>
          <a:lstStyle/>
          <a:p>
            <a:r>
              <a:rPr lang="en-IN" sz="1100" dirty="0"/>
              <a:t>FN</a:t>
            </a:r>
          </a:p>
        </p:txBody>
      </p:sp>
      <p:sp>
        <p:nvSpPr>
          <p:cNvPr id="45" name="TextBox 44">
            <a:extLst>
              <a:ext uri="{FF2B5EF4-FFF2-40B4-BE49-F238E27FC236}">
                <a16:creationId xmlns:a16="http://schemas.microsoft.com/office/drawing/2014/main" id="{5616BF37-775D-35A3-B8B8-C0276851CEB1}"/>
              </a:ext>
            </a:extLst>
          </p:cNvPr>
          <p:cNvSpPr txBox="1"/>
          <p:nvPr/>
        </p:nvSpPr>
        <p:spPr>
          <a:xfrm>
            <a:off x="10986232" y="5716337"/>
            <a:ext cx="362939" cy="269999"/>
          </a:xfrm>
          <a:prstGeom prst="rect">
            <a:avLst/>
          </a:prstGeom>
          <a:noFill/>
        </p:spPr>
        <p:txBody>
          <a:bodyPr wrap="square" rtlCol="0">
            <a:spAutoFit/>
          </a:bodyPr>
          <a:lstStyle/>
          <a:p>
            <a:r>
              <a:rPr lang="en-IN" sz="1100" dirty="0"/>
              <a:t>TP</a:t>
            </a:r>
          </a:p>
        </p:txBody>
      </p:sp>
      <p:sp>
        <p:nvSpPr>
          <p:cNvPr id="46" name="TextBox 45">
            <a:extLst>
              <a:ext uri="{FF2B5EF4-FFF2-40B4-BE49-F238E27FC236}">
                <a16:creationId xmlns:a16="http://schemas.microsoft.com/office/drawing/2014/main" id="{16B85FB8-5985-2829-3AD6-2FA4B403BE2B}"/>
              </a:ext>
            </a:extLst>
          </p:cNvPr>
          <p:cNvSpPr txBox="1"/>
          <p:nvPr/>
        </p:nvSpPr>
        <p:spPr>
          <a:xfrm>
            <a:off x="7966782" y="5640542"/>
            <a:ext cx="362939" cy="269999"/>
          </a:xfrm>
          <a:prstGeom prst="rect">
            <a:avLst/>
          </a:prstGeom>
          <a:noFill/>
        </p:spPr>
        <p:txBody>
          <a:bodyPr wrap="square" rtlCol="0">
            <a:spAutoFit/>
          </a:bodyPr>
          <a:lstStyle/>
          <a:p>
            <a:r>
              <a:rPr lang="en-IN" sz="1100" dirty="0"/>
              <a:t>TP</a:t>
            </a:r>
          </a:p>
        </p:txBody>
      </p:sp>
      <p:sp>
        <p:nvSpPr>
          <p:cNvPr id="47" name="TextBox 46">
            <a:extLst>
              <a:ext uri="{FF2B5EF4-FFF2-40B4-BE49-F238E27FC236}">
                <a16:creationId xmlns:a16="http://schemas.microsoft.com/office/drawing/2014/main" id="{0F85DDA6-3709-EBB3-B0CB-90ECFEA284EC}"/>
              </a:ext>
            </a:extLst>
          </p:cNvPr>
          <p:cNvSpPr txBox="1"/>
          <p:nvPr/>
        </p:nvSpPr>
        <p:spPr>
          <a:xfrm>
            <a:off x="4655638" y="5708807"/>
            <a:ext cx="362939" cy="269999"/>
          </a:xfrm>
          <a:prstGeom prst="rect">
            <a:avLst/>
          </a:prstGeom>
          <a:noFill/>
        </p:spPr>
        <p:txBody>
          <a:bodyPr wrap="square" rtlCol="0">
            <a:spAutoFit/>
          </a:bodyPr>
          <a:lstStyle/>
          <a:p>
            <a:r>
              <a:rPr lang="en-IN" sz="1100" dirty="0"/>
              <a:t>TP</a:t>
            </a:r>
          </a:p>
        </p:txBody>
      </p:sp>
      <p:sp>
        <p:nvSpPr>
          <p:cNvPr id="48" name="TextBox 47">
            <a:extLst>
              <a:ext uri="{FF2B5EF4-FFF2-40B4-BE49-F238E27FC236}">
                <a16:creationId xmlns:a16="http://schemas.microsoft.com/office/drawing/2014/main" id="{4A554983-9A08-CC48-4DD0-E4423A3374B4}"/>
              </a:ext>
            </a:extLst>
          </p:cNvPr>
          <p:cNvSpPr txBox="1"/>
          <p:nvPr/>
        </p:nvSpPr>
        <p:spPr>
          <a:xfrm>
            <a:off x="1623748" y="5713002"/>
            <a:ext cx="362939" cy="269999"/>
          </a:xfrm>
          <a:prstGeom prst="rect">
            <a:avLst/>
          </a:prstGeom>
          <a:noFill/>
        </p:spPr>
        <p:txBody>
          <a:bodyPr wrap="square" rtlCol="0">
            <a:spAutoFit/>
          </a:bodyPr>
          <a:lstStyle/>
          <a:p>
            <a:r>
              <a:rPr lang="en-IN" sz="1100" dirty="0"/>
              <a:t>TP</a:t>
            </a:r>
          </a:p>
        </p:txBody>
      </p:sp>
      <p:sp>
        <p:nvSpPr>
          <p:cNvPr id="49" name="TextBox 48">
            <a:extLst>
              <a:ext uri="{FF2B5EF4-FFF2-40B4-BE49-F238E27FC236}">
                <a16:creationId xmlns:a16="http://schemas.microsoft.com/office/drawing/2014/main" id="{1C1412B4-63AF-10F8-A490-03277330BD5B}"/>
              </a:ext>
            </a:extLst>
          </p:cNvPr>
          <p:cNvSpPr txBox="1"/>
          <p:nvPr/>
        </p:nvSpPr>
        <p:spPr>
          <a:xfrm>
            <a:off x="11003635" y="2580452"/>
            <a:ext cx="362939" cy="269999"/>
          </a:xfrm>
          <a:prstGeom prst="rect">
            <a:avLst/>
          </a:prstGeom>
          <a:noFill/>
        </p:spPr>
        <p:txBody>
          <a:bodyPr wrap="square" rtlCol="0">
            <a:spAutoFit/>
          </a:bodyPr>
          <a:lstStyle/>
          <a:p>
            <a:r>
              <a:rPr lang="en-IN" sz="1100" dirty="0"/>
              <a:t>TP</a:t>
            </a:r>
          </a:p>
        </p:txBody>
      </p:sp>
      <p:sp>
        <p:nvSpPr>
          <p:cNvPr id="50" name="TextBox 49">
            <a:extLst>
              <a:ext uri="{FF2B5EF4-FFF2-40B4-BE49-F238E27FC236}">
                <a16:creationId xmlns:a16="http://schemas.microsoft.com/office/drawing/2014/main" id="{E1B19FB2-B74F-2E2C-6024-4A1F4E4BE7EC}"/>
              </a:ext>
            </a:extLst>
          </p:cNvPr>
          <p:cNvSpPr txBox="1"/>
          <p:nvPr/>
        </p:nvSpPr>
        <p:spPr>
          <a:xfrm>
            <a:off x="7958394" y="2599468"/>
            <a:ext cx="362939" cy="269999"/>
          </a:xfrm>
          <a:prstGeom prst="rect">
            <a:avLst/>
          </a:prstGeom>
          <a:noFill/>
        </p:spPr>
        <p:txBody>
          <a:bodyPr wrap="square" rtlCol="0">
            <a:spAutoFit/>
          </a:bodyPr>
          <a:lstStyle/>
          <a:p>
            <a:r>
              <a:rPr lang="en-IN" sz="1100" dirty="0"/>
              <a:t>TP</a:t>
            </a:r>
          </a:p>
        </p:txBody>
      </p:sp>
    </p:spTree>
    <p:extLst>
      <p:ext uri="{BB962C8B-B14F-4D97-AF65-F5344CB8AC3E}">
        <p14:creationId xmlns:p14="http://schemas.microsoft.com/office/powerpoint/2010/main" val="572983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594C-230E-AD93-9E5F-282F2F5784E7}"/>
              </a:ext>
            </a:extLst>
          </p:cNvPr>
          <p:cNvSpPr>
            <a:spLocks noGrp="1"/>
          </p:cNvSpPr>
          <p:nvPr>
            <p:ph type="title"/>
          </p:nvPr>
        </p:nvSpPr>
        <p:spPr>
          <a:xfrm>
            <a:off x="838200" y="1"/>
            <a:ext cx="10515600" cy="872454"/>
          </a:xfrm>
        </p:spPr>
        <p:txBody>
          <a:bodyPr>
            <a:normAutofit/>
          </a:bodyPr>
          <a:lstStyle/>
          <a:p>
            <a:pPr algn="ctr"/>
            <a:r>
              <a:rPr lang="en-IN" sz="3600" b="1" dirty="0">
                <a:latin typeface="+mn-lt"/>
              </a:rPr>
              <a:t>MODEL PERFORMANCE MEASUREMENT</a:t>
            </a:r>
          </a:p>
        </p:txBody>
      </p:sp>
      <p:pic>
        <p:nvPicPr>
          <p:cNvPr id="4" name="Picture 3">
            <a:extLst>
              <a:ext uri="{FF2B5EF4-FFF2-40B4-BE49-F238E27FC236}">
                <a16:creationId xmlns:a16="http://schemas.microsoft.com/office/drawing/2014/main" id="{1CE85FCB-70D6-4C66-AF9E-A70D63F72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068" y="687897"/>
            <a:ext cx="6208932" cy="2665602"/>
          </a:xfrm>
          <a:prstGeom prst="rect">
            <a:avLst/>
          </a:prstGeom>
          <a:ln w="19050">
            <a:solidFill>
              <a:schemeClr val="tx1"/>
            </a:solidFill>
          </a:ln>
        </p:spPr>
      </p:pic>
      <p:pic>
        <p:nvPicPr>
          <p:cNvPr id="6" name="Picture 5">
            <a:extLst>
              <a:ext uri="{FF2B5EF4-FFF2-40B4-BE49-F238E27FC236}">
                <a16:creationId xmlns:a16="http://schemas.microsoft.com/office/drawing/2014/main" id="{B4CF0D5C-4C8E-0058-C386-9579775C6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3499"/>
            <a:ext cx="5983068" cy="3504500"/>
          </a:xfrm>
          <a:prstGeom prst="rect">
            <a:avLst/>
          </a:prstGeom>
          <a:ln w="19050">
            <a:solidFill>
              <a:schemeClr val="tx1"/>
            </a:solidFill>
          </a:ln>
        </p:spPr>
      </p:pic>
      <p:sp>
        <p:nvSpPr>
          <p:cNvPr id="3" name="TextBox 2">
            <a:extLst>
              <a:ext uri="{FF2B5EF4-FFF2-40B4-BE49-F238E27FC236}">
                <a16:creationId xmlns:a16="http://schemas.microsoft.com/office/drawing/2014/main" id="{755862FC-2320-1EA5-7C13-89AE5F134B06}"/>
              </a:ext>
            </a:extLst>
          </p:cNvPr>
          <p:cNvSpPr txBox="1"/>
          <p:nvPr/>
        </p:nvSpPr>
        <p:spPr>
          <a:xfrm>
            <a:off x="302003" y="872455"/>
            <a:ext cx="5561901" cy="2308324"/>
          </a:xfrm>
          <a:prstGeom prst="rect">
            <a:avLst/>
          </a:prstGeom>
          <a:noFill/>
        </p:spPr>
        <p:txBody>
          <a:bodyPr wrap="square" rtlCol="0">
            <a:spAutoFit/>
          </a:bodyPr>
          <a:lstStyle/>
          <a:p>
            <a:r>
              <a:rPr lang="en-IN" sz="1600" b="1" dirty="0"/>
              <a:t>Technique 1: Random Over Sampling</a:t>
            </a:r>
            <a:endParaRPr lang="en-US" sz="1600" b="0" i="0" dirty="0">
              <a:solidFill>
                <a:srgbClr val="111111"/>
              </a:solidFill>
              <a:effectLst/>
              <a:latin typeface="-apple-system"/>
            </a:endParaRPr>
          </a:p>
          <a:p>
            <a:pPr marL="285750" indent="-285750">
              <a:buFont typeface="Arial" panose="020B0604020202020204" pitchFamily="34" charset="0"/>
              <a:buChar char="•"/>
            </a:pPr>
            <a:r>
              <a:rPr lang="en-US" sz="1600" b="0" i="0" dirty="0">
                <a:solidFill>
                  <a:srgbClr val="111111"/>
                </a:solidFill>
                <a:effectLst/>
                <a:latin typeface="-apple-system"/>
              </a:rPr>
              <a:t>ROC AUC curve provides insights into how well a model discriminates between classes, and a larger AUC signifies better predictive ability.</a:t>
            </a:r>
          </a:p>
          <a:p>
            <a:pPr marL="285750" indent="-285750">
              <a:buFont typeface="Arial" panose="020B0604020202020204" pitchFamily="34" charset="0"/>
              <a:buChar char="•"/>
            </a:pPr>
            <a:r>
              <a:rPr lang="en-US" sz="1600" b="0" i="0" dirty="0">
                <a:solidFill>
                  <a:srgbClr val="111111"/>
                </a:solidFill>
                <a:effectLst/>
                <a:latin typeface="-apple-system"/>
              </a:rPr>
              <a:t>AUC measures the probability that the model assigns a randomly chosen positive instance a </a:t>
            </a:r>
            <a:r>
              <a:rPr lang="en-US" sz="1600" b="1" i="0" dirty="0">
                <a:solidFill>
                  <a:srgbClr val="111111"/>
                </a:solidFill>
                <a:effectLst/>
                <a:latin typeface="-apple-system"/>
              </a:rPr>
              <a:t>higher predicted probability</a:t>
            </a:r>
            <a:r>
              <a:rPr lang="en-US" sz="1600" b="0" i="0" dirty="0">
                <a:solidFill>
                  <a:srgbClr val="111111"/>
                </a:solidFill>
                <a:effectLst/>
                <a:latin typeface="-apple-system"/>
              </a:rPr>
              <a:t> than a randomly chosen negative instance.</a:t>
            </a:r>
          </a:p>
          <a:p>
            <a:pPr marL="285750" indent="-285750">
              <a:buFont typeface="Arial" panose="020B0604020202020204" pitchFamily="34" charset="0"/>
              <a:buChar char="•"/>
            </a:pPr>
            <a:r>
              <a:rPr lang="en-US" sz="1600" dirty="0">
                <a:solidFill>
                  <a:srgbClr val="111111"/>
                </a:solidFill>
                <a:latin typeface="-apple-system"/>
              </a:rPr>
              <a:t>Here, the Random Forest model is showing better ROC value than other model</a:t>
            </a:r>
            <a:endParaRPr lang="en-IN" sz="1600" dirty="0"/>
          </a:p>
        </p:txBody>
      </p:sp>
      <p:sp>
        <p:nvSpPr>
          <p:cNvPr id="8" name="TextBox 7">
            <a:extLst>
              <a:ext uri="{FF2B5EF4-FFF2-40B4-BE49-F238E27FC236}">
                <a16:creationId xmlns:a16="http://schemas.microsoft.com/office/drawing/2014/main" id="{F3FE06DC-24E0-08F5-9C6F-4C2150D25527}"/>
              </a:ext>
            </a:extLst>
          </p:cNvPr>
          <p:cNvSpPr txBox="1"/>
          <p:nvPr/>
        </p:nvSpPr>
        <p:spPr>
          <a:xfrm>
            <a:off x="6400800" y="3632433"/>
            <a:ext cx="5092117" cy="2308324"/>
          </a:xfrm>
          <a:prstGeom prst="rect">
            <a:avLst/>
          </a:prstGeom>
          <a:noFill/>
        </p:spPr>
        <p:txBody>
          <a:bodyPr wrap="square" rtlCol="0">
            <a:spAutoFit/>
          </a:bodyPr>
          <a:lstStyle/>
          <a:p>
            <a:r>
              <a:rPr lang="en-IN" b="1" dirty="0"/>
              <a:t>Technique 1: Random Over Sampling</a:t>
            </a:r>
          </a:p>
          <a:p>
            <a:r>
              <a:rPr lang="en-IN" dirty="0"/>
              <a:t>Efficiency Metrics for Random Forest:</a:t>
            </a:r>
          </a:p>
          <a:p>
            <a:r>
              <a:rPr lang="en-IN" dirty="0"/>
              <a:t>Accuracy: 0.9206</a:t>
            </a:r>
          </a:p>
          <a:p>
            <a:r>
              <a:rPr lang="en-IN" dirty="0"/>
              <a:t>Precision: 0.8814</a:t>
            </a:r>
          </a:p>
          <a:p>
            <a:r>
              <a:rPr lang="en-IN" dirty="0"/>
              <a:t>Recall: 0.9206</a:t>
            </a:r>
          </a:p>
          <a:p>
            <a:r>
              <a:rPr lang="en-IN" dirty="0"/>
              <a:t>F1 Score:0.8995</a:t>
            </a:r>
          </a:p>
          <a:p>
            <a:r>
              <a:rPr lang="en-IN" dirty="0"/>
              <a:t>Specificity: 0.9820</a:t>
            </a:r>
          </a:p>
          <a:p>
            <a:r>
              <a:rPr lang="en-IN" dirty="0"/>
              <a:t>Kappa: 0.0070</a:t>
            </a:r>
          </a:p>
        </p:txBody>
      </p:sp>
      <p:sp>
        <p:nvSpPr>
          <p:cNvPr id="5" name="TextBox 4">
            <a:extLst>
              <a:ext uri="{FF2B5EF4-FFF2-40B4-BE49-F238E27FC236}">
                <a16:creationId xmlns:a16="http://schemas.microsoft.com/office/drawing/2014/main" id="{3B10B22A-7C94-3960-7499-48DAED83CCDC}"/>
              </a:ext>
            </a:extLst>
          </p:cNvPr>
          <p:cNvSpPr txBox="1"/>
          <p:nvPr/>
        </p:nvSpPr>
        <p:spPr>
          <a:xfrm>
            <a:off x="9316673" y="4437776"/>
            <a:ext cx="2176244" cy="1200329"/>
          </a:xfrm>
          <a:prstGeom prst="rect">
            <a:avLst/>
          </a:prstGeom>
          <a:noFill/>
        </p:spPr>
        <p:txBody>
          <a:bodyPr wrap="square" rtlCol="0">
            <a:spAutoFit/>
          </a:bodyPr>
          <a:lstStyle/>
          <a:p>
            <a:r>
              <a:rPr lang="en-IN" dirty="0"/>
              <a:t>TP : 17</a:t>
            </a:r>
          </a:p>
          <a:p>
            <a:r>
              <a:rPr lang="en-IN" dirty="0"/>
              <a:t>TN : 10772</a:t>
            </a:r>
          </a:p>
          <a:p>
            <a:r>
              <a:rPr lang="en-IN" dirty="0"/>
              <a:t>FP : 197</a:t>
            </a:r>
          </a:p>
          <a:p>
            <a:r>
              <a:rPr lang="en-IN" dirty="0"/>
              <a:t>FN : 733</a:t>
            </a:r>
          </a:p>
        </p:txBody>
      </p:sp>
    </p:spTree>
    <p:extLst>
      <p:ext uri="{BB962C8B-B14F-4D97-AF65-F5344CB8AC3E}">
        <p14:creationId xmlns:p14="http://schemas.microsoft.com/office/powerpoint/2010/main" val="409533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D218-2E4A-2277-138E-921E64937238}"/>
              </a:ext>
            </a:extLst>
          </p:cNvPr>
          <p:cNvSpPr>
            <a:spLocks noGrp="1"/>
          </p:cNvSpPr>
          <p:nvPr>
            <p:ph type="title"/>
          </p:nvPr>
        </p:nvSpPr>
        <p:spPr>
          <a:xfrm>
            <a:off x="181553" y="127000"/>
            <a:ext cx="11739513" cy="745067"/>
          </a:xfrm>
        </p:spPr>
        <p:txBody>
          <a:bodyPr>
            <a:noAutofit/>
          </a:bodyPr>
          <a:lstStyle/>
          <a:p>
            <a:pPr algn="ctr"/>
            <a:r>
              <a:rPr lang="en-IN" sz="3600" b="1" dirty="0">
                <a:latin typeface="+mn-lt"/>
              </a:rPr>
              <a:t>OUTCOME OF THE MODEL USING SMOTE TECHNIQUE</a:t>
            </a:r>
            <a:endParaRPr lang="en-IN" sz="3600" dirty="0"/>
          </a:p>
        </p:txBody>
      </p:sp>
      <p:pic>
        <p:nvPicPr>
          <p:cNvPr id="4" name="Picture 3">
            <a:extLst>
              <a:ext uri="{FF2B5EF4-FFF2-40B4-BE49-F238E27FC236}">
                <a16:creationId xmlns:a16="http://schemas.microsoft.com/office/drawing/2014/main" id="{78428BED-0238-D066-9059-73C74744D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2" y="1344364"/>
            <a:ext cx="2637983" cy="2347104"/>
          </a:xfrm>
          <a:prstGeom prst="rect">
            <a:avLst/>
          </a:prstGeom>
          <a:ln w="28575">
            <a:solidFill>
              <a:schemeClr val="tx1"/>
            </a:solidFill>
          </a:ln>
        </p:spPr>
      </p:pic>
      <p:pic>
        <p:nvPicPr>
          <p:cNvPr id="6" name="Picture 5">
            <a:extLst>
              <a:ext uri="{FF2B5EF4-FFF2-40B4-BE49-F238E27FC236}">
                <a16:creationId xmlns:a16="http://schemas.microsoft.com/office/drawing/2014/main" id="{7C7BA778-6D4E-8E59-25A8-741F078A4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650" y="1344364"/>
            <a:ext cx="2598862" cy="2354291"/>
          </a:xfrm>
          <a:prstGeom prst="rect">
            <a:avLst/>
          </a:prstGeom>
          <a:ln w="28575">
            <a:solidFill>
              <a:schemeClr val="tx1"/>
            </a:solidFill>
          </a:ln>
        </p:spPr>
      </p:pic>
      <p:pic>
        <p:nvPicPr>
          <p:cNvPr id="8" name="Picture 7">
            <a:extLst>
              <a:ext uri="{FF2B5EF4-FFF2-40B4-BE49-F238E27FC236}">
                <a16:creationId xmlns:a16="http://schemas.microsoft.com/office/drawing/2014/main" id="{533F59DF-B2DD-13BA-2CB6-8325B4467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110" y="1344364"/>
            <a:ext cx="2542016" cy="2354291"/>
          </a:xfrm>
          <a:prstGeom prst="rect">
            <a:avLst/>
          </a:prstGeom>
          <a:ln w="28575">
            <a:solidFill>
              <a:schemeClr val="tx1"/>
            </a:solidFill>
          </a:ln>
        </p:spPr>
      </p:pic>
      <p:pic>
        <p:nvPicPr>
          <p:cNvPr id="10" name="Picture 9">
            <a:extLst>
              <a:ext uri="{FF2B5EF4-FFF2-40B4-BE49-F238E27FC236}">
                <a16:creationId xmlns:a16="http://schemas.microsoft.com/office/drawing/2014/main" id="{A000388C-DDEC-DF36-0A5F-FF71AE850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945" y="1335960"/>
            <a:ext cx="2693253" cy="2354291"/>
          </a:xfrm>
          <a:prstGeom prst="rect">
            <a:avLst/>
          </a:prstGeom>
          <a:ln w="28575">
            <a:solidFill>
              <a:schemeClr val="tx1"/>
            </a:solidFill>
          </a:ln>
        </p:spPr>
      </p:pic>
      <p:pic>
        <p:nvPicPr>
          <p:cNvPr id="5" name="Picture 4">
            <a:extLst>
              <a:ext uri="{FF2B5EF4-FFF2-40B4-BE49-F238E27FC236}">
                <a16:creationId xmlns:a16="http://schemas.microsoft.com/office/drawing/2014/main" id="{91226F18-758B-4853-172A-7144DAE48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2" y="4481991"/>
            <a:ext cx="2637983" cy="2309555"/>
          </a:xfrm>
          <a:prstGeom prst="rect">
            <a:avLst/>
          </a:prstGeom>
          <a:ln w="28575">
            <a:solidFill>
              <a:schemeClr val="tx1"/>
            </a:solidFill>
          </a:ln>
        </p:spPr>
      </p:pic>
      <p:pic>
        <p:nvPicPr>
          <p:cNvPr id="9" name="Picture 8">
            <a:extLst>
              <a:ext uri="{FF2B5EF4-FFF2-40B4-BE49-F238E27FC236}">
                <a16:creationId xmlns:a16="http://schemas.microsoft.com/office/drawing/2014/main" id="{7E0CE6E0-82C2-367F-F0E1-3D5183CE81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135" y="4537576"/>
            <a:ext cx="2598862" cy="2261157"/>
          </a:xfrm>
          <a:prstGeom prst="rect">
            <a:avLst/>
          </a:prstGeom>
          <a:ln w="28575">
            <a:solidFill>
              <a:schemeClr val="tx1"/>
            </a:solidFill>
          </a:ln>
        </p:spPr>
      </p:pic>
      <p:pic>
        <p:nvPicPr>
          <p:cNvPr id="12" name="Picture 11">
            <a:extLst>
              <a:ext uri="{FF2B5EF4-FFF2-40B4-BE49-F238E27FC236}">
                <a16:creationId xmlns:a16="http://schemas.microsoft.com/office/drawing/2014/main" id="{9F3A0C2D-C547-3BC0-23F9-8FCCD3433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0614" y="4544763"/>
            <a:ext cx="2577368" cy="2253970"/>
          </a:xfrm>
          <a:prstGeom prst="rect">
            <a:avLst/>
          </a:prstGeom>
          <a:ln w="28575">
            <a:solidFill>
              <a:schemeClr val="tx1"/>
            </a:solidFill>
          </a:ln>
        </p:spPr>
      </p:pic>
      <p:pic>
        <p:nvPicPr>
          <p:cNvPr id="14" name="Picture 13">
            <a:extLst>
              <a:ext uri="{FF2B5EF4-FFF2-40B4-BE49-F238E27FC236}">
                <a16:creationId xmlns:a16="http://schemas.microsoft.com/office/drawing/2014/main" id="{EF660A90-0051-8D16-DBAE-672B8D3481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4977" y="4537576"/>
            <a:ext cx="2693253" cy="2253970"/>
          </a:xfrm>
          <a:prstGeom prst="rect">
            <a:avLst/>
          </a:prstGeom>
          <a:ln w="28575">
            <a:solidFill>
              <a:schemeClr val="tx1"/>
            </a:solidFill>
          </a:ln>
        </p:spPr>
      </p:pic>
      <p:sp>
        <p:nvSpPr>
          <p:cNvPr id="15" name="TextBox 14">
            <a:extLst>
              <a:ext uri="{FF2B5EF4-FFF2-40B4-BE49-F238E27FC236}">
                <a16:creationId xmlns:a16="http://schemas.microsoft.com/office/drawing/2014/main" id="{A893A185-3461-F444-0153-DE54D0428BE2}"/>
              </a:ext>
            </a:extLst>
          </p:cNvPr>
          <p:cNvSpPr txBox="1"/>
          <p:nvPr/>
        </p:nvSpPr>
        <p:spPr>
          <a:xfrm>
            <a:off x="93132" y="804333"/>
            <a:ext cx="2497668" cy="338554"/>
          </a:xfrm>
          <a:prstGeom prst="rect">
            <a:avLst/>
          </a:prstGeom>
          <a:noFill/>
        </p:spPr>
        <p:txBody>
          <a:bodyPr wrap="square" rtlCol="0">
            <a:spAutoFit/>
          </a:bodyPr>
          <a:lstStyle/>
          <a:p>
            <a:pPr algn="ctr"/>
            <a:r>
              <a:rPr lang="en-IN" sz="1600" dirty="0"/>
              <a:t>Logistic Regression</a:t>
            </a:r>
          </a:p>
        </p:txBody>
      </p:sp>
      <p:sp>
        <p:nvSpPr>
          <p:cNvPr id="16" name="TextBox 15">
            <a:extLst>
              <a:ext uri="{FF2B5EF4-FFF2-40B4-BE49-F238E27FC236}">
                <a16:creationId xmlns:a16="http://schemas.microsoft.com/office/drawing/2014/main" id="{9227FC6C-64D8-219E-A5F0-56458A433220}"/>
              </a:ext>
            </a:extLst>
          </p:cNvPr>
          <p:cNvSpPr txBox="1"/>
          <p:nvPr/>
        </p:nvSpPr>
        <p:spPr>
          <a:xfrm>
            <a:off x="3242733" y="804333"/>
            <a:ext cx="2497667" cy="338554"/>
          </a:xfrm>
          <a:prstGeom prst="rect">
            <a:avLst/>
          </a:prstGeom>
          <a:noFill/>
        </p:spPr>
        <p:txBody>
          <a:bodyPr wrap="square" rtlCol="0">
            <a:spAutoFit/>
          </a:bodyPr>
          <a:lstStyle/>
          <a:p>
            <a:pPr algn="ctr"/>
            <a:r>
              <a:rPr lang="en-IN" sz="1600" dirty="0"/>
              <a:t>Random Forest</a:t>
            </a:r>
          </a:p>
        </p:txBody>
      </p:sp>
      <p:sp>
        <p:nvSpPr>
          <p:cNvPr id="17" name="TextBox 16">
            <a:extLst>
              <a:ext uri="{FF2B5EF4-FFF2-40B4-BE49-F238E27FC236}">
                <a16:creationId xmlns:a16="http://schemas.microsoft.com/office/drawing/2014/main" id="{DE0A10F8-2221-500B-593D-2EAD0FE22407}"/>
              </a:ext>
            </a:extLst>
          </p:cNvPr>
          <p:cNvSpPr txBox="1"/>
          <p:nvPr/>
        </p:nvSpPr>
        <p:spPr>
          <a:xfrm>
            <a:off x="6392333" y="872067"/>
            <a:ext cx="2667000" cy="338554"/>
          </a:xfrm>
          <a:prstGeom prst="rect">
            <a:avLst/>
          </a:prstGeom>
          <a:noFill/>
        </p:spPr>
        <p:txBody>
          <a:bodyPr wrap="square" rtlCol="0">
            <a:spAutoFit/>
          </a:bodyPr>
          <a:lstStyle/>
          <a:p>
            <a:pPr algn="ctr"/>
            <a:r>
              <a:rPr lang="en-IN" sz="1600" dirty="0"/>
              <a:t>Multilayer Perceptron</a:t>
            </a:r>
          </a:p>
        </p:txBody>
      </p:sp>
      <p:sp>
        <p:nvSpPr>
          <p:cNvPr id="18" name="TextBox 17">
            <a:extLst>
              <a:ext uri="{FF2B5EF4-FFF2-40B4-BE49-F238E27FC236}">
                <a16:creationId xmlns:a16="http://schemas.microsoft.com/office/drawing/2014/main" id="{91511241-1B05-9481-60CD-60CEF453D560}"/>
              </a:ext>
            </a:extLst>
          </p:cNvPr>
          <p:cNvSpPr txBox="1"/>
          <p:nvPr/>
        </p:nvSpPr>
        <p:spPr>
          <a:xfrm>
            <a:off x="9504339" y="804333"/>
            <a:ext cx="2594530" cy="338554"/>
          </a:xfrm>
          <a:prstGeom prst="rect">
            <a:avLst/>
          </a:prstGeom>
          <a:noFill/>
        </p:spPr>
        <p:txBody>
          <a:bodyPr wrap="square" rtlCol="0">
            <a:spAutoFit/>
          </a:bodyPr>
          <a:lstStyle/>
          <a:p>
            <a:pPr algn="ctr"/>
            <a:r>
              <a:rPr lang="en-IN" sz="1600" dirty="0"/>
              <a:t>Support Vector Machining</a:t>
            </a:r>
          </a:p>
        </p:txBody>
      </p:sp>
      <p:sp>
        <p:nvSpPr>
          <p:cNvPr id="19" name="TextBox 18">
            <a:extLst>
              <a:ext uri="{FF2B5EF4-FFF2-40B4-BE49-F238E27FC236}">
                <a16:creationId xmlns:a16="http://schemas.microsoft.com/office/drawing/2014/main" id="{2D5D86A1-3861-C3EB-0672-D920E73F18BB}"/>
              </a:ext>
            </a:extLst>
          </p:cNvPr>
          <p:cNvSpPr txBox="1"/>
          <p:nvPr/>
        </p:nvSpPr>
        <p:spPr>
          <a:xfrm>
            <a:off x="45383" y="4051014"/>
            <a:ext cx="2593166" cy="338554"/>
          </a:xfrm>
          <a:prstGeom prst="rect">
            <a:avLst/>
          </a:prstGeom>
          <a:noFill/>
        </p:spPr>
        <p:txBody>
          <a:bodyPr wrap="square" rtlCol="0">
            <a:spAutoFit/>
          </a:bodyPr>
          <a:lstStyle/>
          <a:p>
            <a:pPr algn="ctr"/>
            <a:r>
              <a:rPr lang="en-IN" sz="1600" dirty="0"/>
              <a:t>Naïve Bayes</a:t>
            </a:r>
          </a:p>
        </p:txBody>
      </p:sp>
      <p:sp>
        <p:nvSpPr>
          <p:cNvPr id="20" name="TextBox 19">
            <a:extLst>
              <a:ext uri="{FF2B5EF4-FFF2-40B4-BE49-F238E27FC236}">
                <a16:creationId xmlns:a16="http://schemas.microsoft.com/office/drawing/2014/main" id="{0DE3D2AE-FFFE-B882-176D-3B07B9218E1F}"/>
              </a:ext>
            </a:extLst>
          </p:cNvPr>
          <p:cNvSpPr txBox="1"/>
          <p:nvPr/>
        </p:nvSpPr>
        <p:spPr>
          <a:xfrm>
            <a:off x="3147234" y="4055414"/>
            <a:ext cx="2593166" cy="338554"/>
          </a:xfrm>
          <a:prstGeom prst="rect">
            <a:avLst/>
          </a:prstGeom>
          <a:noFill/>
        </p:spPr>
        <p:txBody>
          <a:bodyPr wrap="square" rtlCol="0">
            <a:spAutoFit/>
          </a:bodyPr>
          <a:lstStyle/>
          <a:p>
            <a:pPr algn="ctr"/>
            <a:r>
              <a:rPr lang="en-IN" sz="1600" dirty="0"/>
              <a:t>Decision Tree</a:t>
            </a:r>
          </a:p>
        </p:txBody>
      </p:sp>
      <p:sp>
        <p:nvSpPr>
          <p:cNvPr id="21" name="TextBox 20">
            <a:extLst>
              <a:ext uri="{FF2B5EF4-FFF2-40B4-BE49-F238E27FC236}">
                <a16:creationId xmlns:a16="http://schemas.microsoft.com/office/drawing/2014/main" id="{313AAAA8-61C8-5419-9026-D90EE7322493}"/>
              </a:ext>
            </a:extLst>
          </p:cNvPr>
          <p:cNvSpPr txBox="1"/>
          <p:nvPr/>
        </p:nvSpPr>
        <p:spPr>
          <a:xfrm>
            <a:off x="6463958" y="4014416"/>
            <a:ext cx="2658533" cy="338554"/>
          </a:xfrm>
          <a:prstGeom prst="rect">
            <a:avLst/>
          </a:prstGeom>
          <a:noFill/>
        </p:spPr>
        <p:txBody>
          <a:bodyPr wrap="square" rtlCol="0">
            <a:spAutoFit/>
          </a:bodyPr>
          <a:lstStyle/>
          <a:p>
            <a:pPr algn="ctr"/>
            <a:r>
              <a:rPr lang="en-IN" sz="1600" dirty="0"/>
              <a:t>XG Boost</a:t>
            </a:r>
          </a:p>
        </p:txBody>
      </p:sp>
      <p:sp>
        <p:nvSpPr>
          <p:cNvPr id="22" name="TextBox 21">
            <a:extLst>
              <a:ext uri="{FF2B5EF4-FFF2-40B4-BE49-F238E27FC236}">
                <a16:creationId xmlns:a16="http://schemas.microsoft.com/office/drawing/2014/main" id="{35F8D211-E26D-0375-D797-870D7DC24A70}"/>
              </a:ext>
            </a:extLst>
          </p:cNvPr>
          <p:cNvSpPr txBox="1"/>
          <p:nvPr/>
        </p:nvSpPr>
        <p:spPr>
          <a:xfrm>
            <a:off x="9821333" y="4005949"/>
            <a:ext cx="2277536" cy="338554"/>
          </a:xfrm>
          <a:prstGeom prst="rect">
            <a:avLst/>
          </a:prstGeom>
          <a:noFill/>
        </p:spPr>
        <p:txBody>
          <a:bodyPr wrap="square" rtlCol="0">
            <a:spAutoFit/>
          </a:bodyPr>
          <a:lstStyle/>
          <a:p>
            <a:pPr algn="ctr"/>
            <a:r>
              <a:rPr lang="en-IN" sz="1600" dirty="0"/>
              <a:t>AdaBoost</a:t>
            </a:r>
          </a:p>
        </p:txBody>
      </p:sp>
      <p:sp>
        <p:nvSpPr>
          <p:cNvPr id="3" name="TextBox 2">
            <a:extLst>
              <a:ext uri="{FF2B5EF4-FFF2-40B4-BE49-F238E27FC236}">
                <a16:creationId xmlns:a16="http://schemas.microsoft.com/office/drawing/2014/main" id="{88633442-C6C3-C689-65F4-6BCE4A708B2D}"/>
              </a:ext>
            </a:extLst>
          </p:cNvPr>
          <p:cNvSpPr txBox="1"/>
          <p:nvPr/>
        </p:nvSpPr>
        <p:spPr>
          <a:xfrm>
            <a:off x="697440" y="1702592"/>
            <a:ext cx="411062" cy="259121"/>
          </a:xfrm>
          <a:prstGeom prst="rect">
            <a:avLst/>
          </a:prstGeom>
          <a:noFill/>
        </p:spPr>
        <p:txBody>
          <a:bodyPr wrap="square" rtlCol="0">
            <a:spAutoFit/>
          </a:bodyPr>
          <a:lstStyle/>
          <a:p>
            <a:r>
              <a:rPr lang="en-IN" sz="1100" dirty="0">
                <a:solidFill>
                  <a:schemeClr val="bg2"/>
                </a:solidFill>
              </a:rPr>
              <a:t>TN</a:t>
            </a:r>
          </a:p>
        </p:txBody>
      </p:sp>
      <p:sp>
        <p:nvSpPr>
          <p:cNvPr id="7" name="TextBox 6">
            <a:extLst>
              <a:ext uri="{FF2B5EF4-FFF2-40B4-BE49-F238E27FC236}">
                <a16:creationId xmlns:a16="http://schemas.microsoft.com/office/drawing/2014/main" id="{AEEA608E-BC7A-2430-90C3-473C9C7808FD}"/>
              </a:ext>
            </a:extLst>
          </p:cNvPr>
          <p:cNvSpPr txBox="1"/>
          <p:nvPr/>
        </p:nvSpPr>
        <p:spPr>
          <a:xfrm>
            <a:off x="1650832" y="1693145"/>
            <a:ext cx="411061" cy="261610"/>
          </a:xfrm>
          <a:prstGeom prst="rect">
            <a:avLst/>
          </a:prstGeom>
          <a:noFill/>
        </p:spPr>
        <p:txBody>
          <a:bodyPr wrap="square" rtlCol="0">
            <a:spAutoFit/>
          </a:bodyPr>
          <a:lstStyle/>
          <a:p>
            <a:r>
              <a:rPr lang="en-IN" sz="1100" dirty="0">
                <a:solidFill>
                  <a:schemeClr val="bg1"/>
                </a:solidFill>
              </a:rPr>
              <a:t>FP</a:t>
            </a:r>
          </a:p>
        </p:txBody>
      </p:sp>
      <p:sp>
        <p:nvSpPr>
          <p:cNvPr id="11" name="TextBox 10">
            <a:extLst>
              <a:ext uri="{FF2B5EF4-FFF2-40B4-BE49-F238E27FC236}">
                <a16:creationId xmlns:a16="http://schemas.microsoft.com/office/drawing/2014/main" id="{EE398781-2ADD-AFB0-660A-9A3DC9D021A4}"/>
              </a:ext>
            </a:extLst>
          </p:cNvPr>
          <p:cNvSpPr txBox="1"/>
          <p:nvPr/>
        </p:nvSpPr>
        <p:spPr>
          <a:xfrm>
            <a:off x="687897" y="2557307"/>
            <a:ext cx="494952" cy="261610"/>
          </a:xfrm>
          <a:prstGeom prst="rect">
            <a:avLst/>
          </a:prstGeom>
          <a:noFill/>
        </p:spPr>
        <p:txBody>
          <a:bodyPr wrap="square" rtlCol="0">
            <a:spAutoFit/>
          </a:bodyPr>
          <a:lstStyle/>
          <a:p>
            <a:r>
              <a:rPr lang="en-IN" sz="1100" dirty="0"/>
              <a:t>FN</a:t>
            </a:r>
          </a:p>
        </p:txBody>
      </p:sp>
      <p:sp>
        <p:nvSpPr>
          <p:cNvPr id="13" name="TextBox 12">
            <a:extLst>
              <a:ext uri="{FF2B5EF4-FFF2-40B4-BE49-F238E27FC236}">
                <a16:creationId xmlns:a16="http://schemas.microsoft.com/office/drawing/2014/main" id="{6AD799F7-B5CE-1ED4-F4FE-D3A7CDC1840D}"/>
              </a:ext>
            </a:extLst>
          </p:cNvPr>
          <p:cNvSpPr txBox="1"/>
          <p:nvPr/>
        </p:nvSpPr>
        <p:spPr>
          <a:xfrm>
            <a:off x="1627462" y="2557307"/>
            <a:ext cx="362939" cy="269999"/>
          </a:xfrm>
          <a:prstGeom prst="rect">
            <a:avLst/>
          </a:prstGeom>
          <a:noFill/>
        </p:spPr>
        <p:txBody>
          <a:bodyPr wrap="square" rtlCol="0">
            <a:spAutoFit/>
          </a:bodyPr>
          <a:lstStyle/>
          <a:p>
            <a:r>
              <a:rPr lang="en-IN" sz="1100" dirty="0"/>
              <a:t>TP</a:t>
            </a:r>
          </a:p>
        </p:txBody>
      </p:sp>
      <p:sp>
        <p:nvSpPr>
          <p:cNvPr id="25" name="TextBox 24">
            <a:extLst>
              <a:ext uri="{FF2B5EF4-FFF2-40B4-BE49-F238E27FC236}">
                <a16:creationId xmlns:a16="http://schemas.microsoft.com/office/drawing/2014/main" id="{21B9E918-A8E1-34E8-E83C-FD1ACC4AABFF}"/>
              </a:ext>
            </a:extLst>
          </p:cNvPr>
          <p:cNvSpPr txBox="1"/>
          <p:nvPr/>
        </p:nvSpPr>
        <p:spPr>
          <a:xfrm>
            <a:off x="3691115" y="1664601"/>
            <a:ext cx="411062" cy="259121"/>
          </a:xfrm>
          <a:prstGeom prst="rect">
            <a:avLst/>
          </a:prstGeom>
          <a:noFill/>
        </p:spPr>
        <p:txBody>
          <a:bodyPr wrap="square" rtlCol="0">
            <a:spAutoFit/>
          </a:bodyPr>
          <a:lstStyle/>
          <a:p>
            <a:r>
              <a:rPr lang="en-IN" sz="1100" dirty="0">
                <a:solidFill>
                  <a:schemeClr val="bg2"/>
                </a:solidFill>
              </a:rPr>
              <a:t>TN</a:t>
            </a:r>
          </a:p>
        </p:txBody>
      </p:sp>
      <p:sp>
        <p:nvSpPr>
          <p:cNvPr id="26" name="TextBox 25">
            <a:extLst>
              <a:ext uri="{FF2B5EF4-FFF2-40B4-BE49-F238E27FC236}">
                <a16:creationId xmlns:a16="http://schemas.microsoft.com/office/drawing/2014/main" id="{6024C3B1-3700-E928-4A88-A67AC256CA2F}"/>
              </a:ext>
            </a:extLst>
          </p:cNvPr>
          <p:cNvSpPr txBox="1"/>
          <p:nvPr/>
        </p:nvSpPr>
        <p:spPr>
          <a:xfrm>
            <a:off x="4621913" y="1644437"/>
            <a:ext cx="411061" cy="261610"/>
          </a:xfrm>
          <a:prstGeom prst="rect">
            <a:avLst/>
          </a:prstGeom>
          <a:noFill/>
        </p:spPr>
        <p:txBody>
          <a:bodyPr wrap="square" rtlCol="0">
            <a:spAutoFit/>
          </a:bodyPr>
          <a:lstStyle/>
          <a:p>
            <a:r>
              <a:rPr lang="en-IN" sz="1100" dirty="0"/>
              <a:t>FP</a:t>
            </a:r>
          </a:p>
        </p:txBody>
      </p:sp>
      <p:sp>
        <p:nvSpPr>
          <p:cNvPr id="27" name="TextBox 26">
            <a:extLst>
              <a:ext uri="{FF2B5EF4-FFF2-40B4-BE49-F238E27FC236}">
                <a16:creationId xmlns:a16="http://schemas.microsoft.com/office/drawing/2014/main" id="{B5D61D6B-9D3A-2A11-FE58-218AD96FB96D}"/>
              </a:ext>
            </a:extLst>
          </p:cNvPr>
          <p:cNvSpPr txBox="1"/>
          <p:nvPr/>
        </p:nvSpPr>
        <p:spPr>
          <a:xfrm>
            <a:off x="3700943" y="2599468"/>
            <a:ext cx="494952" cy="261610"/>
          </a:xfrm>
          <a:prstGeom prst="rect">
            <a:avLst/>
          </a:prstGeom>
          <a:noFill/>
        </p:spPr>
        <p:txBody>
          <a:bodyPr wrap="square" rtlCol="0">
            <a:spAutoFit/>
          </a:bodyPr>
          <a:lstStyle/>
          <a:p>
            <a:r>
              <a:rPr lang="en-IN" sz="1100" dirty="0"/>
              <a:t>FN</a:t>
            </a:r>
          </a:p>
        </p:txBody>
      </p:sp>
      <p:sp>
        <p:nvSpPr>
          <p:cNvPr id="28" name="TextBox 27">
            <a:extLst>
              <a:ext uri="{FF2B5EF4-FFF2-40B4-BE49-F238E27FC236}">
                <a16:creationId xmlns:a16="http://schemas.microsoft.com/office/drawing/2014/main" id="{28EAFE21-EAC3-5361-7E9A-1C66DCDEC843}"/>
              </a:ext>
            </a:extLst>
          </p:cNvPr>
          <p:cNvSpPr txBox="1"/>
          <p:nvPr/>
        </p:nvSpPr>
        <p:spPr>
          <a:xfrm>
            <a:off x="4614227" y="2609968"/>
            <a:ext cx="362939" cy="269999"/>
          </a:xfrm>
          <a:prstGeom prst="rect">
            <a:avLst/>
          </a:prstGeom>
          <a:noFill/>
        </p:spPr>
        <p:txBody>
          <a:bodyPr wrap="square" rtlCol="0">
            <a:spAutoFit/>
          </a:bodyPr>
          <a:lstStyle/>
          <a:p>
            <a:r>
              <a:rPr lang="en-IN" sz="1100" dirty="0"/>
              <a:t>TP</a:t>
            </a:r>
          </a:p>
        </p:txBody>
      </p:sp>
      <p:sp>
        <p:nvSpPr>
          <p:cNvPr id="29" name="TextBox 28">
            <a:extLst>
              <a:ext uri="{FF2B5EF4-FFF2-40B4-BE49-F238E27FC236}">
                <a16:creationId xmlns:a16="http://schemas.microsoft.com/office/drawing/2014/main" id="{7DAE7130-9B71-F7C6-5EF3-322601EAA559}"/>
              </a:ext>
            </a:extLst>
          </p:cNvPr>
          <p:cNvSpPr txBox="1"/>
          <p:nvPr/>
        </p:nvSpPr>
        <p:spPr>
          <a:xfrm>
            <a:off x="6991878" y="1664602"/>
            <a:ext cx="411062" cy="259121"/>
          </a:xfrm>
          <a:prstGeom prst="rect">
            <a:avLst/>
          </a:prstGeom>
          <a:noFill/>
        </p:spPr>
        <p:txBody>
          <a:bodyPr wrap="square" rtlCol="0">
            <a:spAutoFit/>
          </a:bodyPr>
          <a:lstStyle/>
          <a:p>
            <a:r>
              <a:rPr lang="en-IN" sz="1100" dirty="0">
                <a:solidFill>
                  <a:schemeClr val="bg2"/>
                </a:solidFill>
              </a:rPr>
              <a:t>TN</a:t>
            </a:r>
          </a:p>
        </p:txBody>
      </p:sp>
      <p:sp>
        <p:nvSpPr>
          <p:cNvPr id="30" name="TextBox 29">
            <a:extLst>
              <a:ext uri="{FF2B5EF4-FFF2-40B4-BE49-F238E27FC236}">
                <a16:creationId xmlns:a16="http://schemas.microsoft.com/office/drawing/2014/main" id="{688A06F1-AB2C-2E15-38F2-79F5F5D3854E}"/>
              </a:ext>
            </a:extLst>
          </p:cNvPr>
          <p:cNvSpPr txBox="1"/>
          <p:nvPr/>
        </p:nvSpPr>
        <p:spPr>
          <a:xfrm>
            <a:off x="7882244" y="1665761"/>
            <a:ext cx="411061" cy="261610"/>
          </a:xfrm>
          <a:prstGeom prst="rect">
            <a:avLst/>
          </a:prstGeom>
          <a:noFill/>
        </p:spPr>
        <p:txBody>
          <a:bodyPr wrap="square" rtlCol="0">
            <a:spAutoFit/>
          </a:bodyPr>
          <a:lstStyle/>
          <a:p>
            <a:r>
              <a:rPr lang="en-IN" sz="1100" dirty="0">
                <a:solidFill>
                  <a:schemeClr val="bg1"/>
                </a:solidFill>
              </a:rPr>
              <a:t>FP</a:t>
            </a:r>
          </a:p>
        </p:txBody>
      </p:sp>
      <p:sp>
        <p:nvSpPr>
          <p:cNvPr id="31" name="TextBox 30">
            <a:extLst>
              <a:ext uri="{FF2B5EF4-FFF2-40B4-BE49-F238E27FC236}">
                <a16:creationId xmlns:a16="http://schemas.microsoft.com/office/drawing/2014/main" id="{F7CA8041-BAC8-9A62-8A49-43E9DD54879C}"/>
              </a:ext>
            </a:extLst>
          </p:cNvPr>
          <p:cNvSpPr txBox="1"/>
          <p:nvPr/>
        </p:nvSpPr>
        <p:spPr>
          <a:xfrm>
            <a:off x="6995270" y="2599468"/>
            <a:ext cx="494952" cy="261610"/>
          </a:xfrm>
          <a:prstGeom prst="rect">
            <a:avLst/>
          </a:prstGeom>
          <a:noFill/>
        </p:spPr>
        <p:txBody>
          <a:bodyPr wrap="square" rtlCol="0">
            <a:spAutoFit/>
          </a:bodyPr>
          <a:lstStyle/>
          <a:p>
            <a:r>
              <a:rPr lang="en-IN" sz="1100" dirty="0"/>
              <a:t>FN</a:t>
            </a:r>
          </a:p>
        </p:txBody>
      </p:sp>
      <p:sp>
        <p:nvSpPr>
          <p:cNvPr id="32" name="TextBox 31">
            <a:extLst>
              <a:ext uri="{FF2B5EF4-FFF2-40B4-BE49-F238E27FC236}">
                <a16:creationId xmlns:a16="http://schemas.microsoft.com/office/drawing/2014/main" id="{DB48075D-4151-E538-37D9-A99B515CC560}"/>
              </a:ext>
            </a:extLst>
          </p:cNvPr>
          <p:cNvSpPr txBox="1"/>
          <p:nvPr/>
        </p:nvSpPr>
        <p:spPr>
          <a:xfrm>
            <a:off x="7878912" y="2591079"/>
            <a:ext cx="362939" cy="269999"/>
          </a:xfrm>
          <a:prstGeom prst="rect">
            <a:avLst/>
          </a:prstGeom>
          <a:noFill/>
        </p:spPr>
        <p:txBody>
          <a:bodyPr wrap="square" rtlCol="0">
            <a:spAutoFit/>
          </a:bodyPr>
          <a:lstStyle/>
          <a:p>
            <a:r>
              <a:rPr lang="en-IN" sz="1100" dirty="0"/>
              <a:t>TP</a:t>
            </a:r>
          </a:p>
        </p:txBody>
      </p:sp>
      <p:sp>
        <p:nvSpPr>
          <p:cNvPr id="33" name="TextBox 32">
            <a:extLst>
              <a:ext uri="{FF2B5EF4-FFF2-40B4-BE49-F238E27FC236}">
                <a16:creationId xmlns:a16="http://schemas.microsoft.com/office/drawing/2014/main" id="{E2A69549-A57E-4555-F4DB-88238BB4D336}"/>
              </a:ext>
            </a:extLst>
          </p:cNvPr>
          <p:cNvSpPr txBox="1"/>
          <p:nvPr/>
        </p:nvSpPr>
        <p:spPr>
          <a:xfrm>
            <a:off x="10006901" y="1654184"/>
            <a:ext cx="411062" cy="259121"/>
          </a:xfrm>
          <a:prstGeom prst="rect">
            <a:avLst/>
          </a:prstGeom>
          <a:noFill/>
        </p:spPr>
        <p:txBody>
          <a:bodyPr wrap="square" rtlCol="0">
            <a:spAutoFit/>
          </a:bodyPr>
          <a:lstStyle/>
          <a:p>
            <a:r>
              <a:rPr lang="en-IN" sz="1100" dirty="0">
                <a:solidFill>
                  <a:schemeClr val="bg2"/>
                </a:solidFill>
              </a:rPr>
              <a:t>TN</a:t>
            </a:r>
          </a:p>
        </p:txBody>
      </p:sp>
      <p:sp>
        <p:nvSpPr>
          <p:cNvPr id="34" name="TextBox 33">
            <a:extLst>
              <a:ext uri="{FF2B5EF4-FFF2-40B4-BE49-F238E27FC236}">
                <a16:creationId xmlns:a16="http://schemas.microsoft.com/office/drawing/2014/main" id="{9E83A506-F14E-81C6-A96B-58750A2454B8}"/>
              </a:ext>
            </a:extLst>
          </p:cNvPr>
          <p:cNvSpPr txBox="1"/>
          <p:nvPr/>
        </p:nvSpPr>
        <p:spPr>
          <a:xfrm>
            <a:off x="10938110" y="1644437"/>
            <a:ext cx="411061" cy="261610"/>
          </a:xfrm>
          <a:prstGeom prst="rect">
            <a:avLst/>
          </a:prstGeom>
          <a:noFill/>
        </p:spPr>
        <p:txBody>
          <a:bodyPr wrap="square" rtlCol="0">
            <a:spAutoFit/>
          </a:bodyPr>
          <a:lstStyle/>
          <a:p>
            <a:r>
              <a:rPr lang="en-IN" sz="1100" dirty="0">
                <a:solidFill>
                  <a:schemeClr val="bg1"/>
                </a:solidFill>
              </a:rPr>
              <a:t>FP</a:t>
            </a:r>
          </a:p>
        </p:txBody>
      </p:sp>
      <p:sp>
        <p:nvSpPr>
          <p:cNvPr id="35" name="TextBox 34">
            <a:extLst>
              <a:ext uri="{FF2B5EF4-FFF2-40B4-BE49-F238E27FC236}">
                <a16:creationId xmlns:a16="http://schemas.microsoft.com/office/drawing/2014/main" id="{549B13AB-5131-863A-080B-5E219BED8B76}"/>
              </a:ext>
            </a:extLst>
          </p:cNvPr>
          <p:cNvSpPr txBox="1"/>
          <p:nvPr/>
        </p:nvSpPr>
        <p:spPr>
          <a:xfrm>
            <a:off x="9989581" y="2588841"/>
            <a:ext cx="494952" cy="261610"/>
          </a:xfrm>
          <a:prstGeom prst="rect">
            <a:avLst/>
          </a:prstGeom>
          <a:noFill/>
        </p:spPr>
        <p:txBody>
          <a:bodyPr wrap="square" rtlCol="0">
            <a:spAutoFit/>
          </a:bodyPr>
          <a:lstStyle/>
          <a:p>
            <a:r>
              <a:rPr lang="en-IN" sz="1100" dirty="0"/>
              <a:t>FN</a:t>
            </a:r>
          </a:p>
        </p:txBody>
      </p:sp>
      <p:sp>
        <p:nvSpPr>
          <p:cNvPr id="36" name="TextBox 35">
            <a:extLst>
              <a:ext uri="{FF2B5EF4-FFF2-40B4-BE49-F238E27FC236}">
                <a16:creationId xmlns:a16="http://schemas.microsoft.com/office/drawing/2014/main" id="{929A1942-448E-B590-AED2-EE95B3DBEE47}"/>
              </a:ext>
            </a:extLst>
          </p:cNvPr>
          <p:cNvSpPr txBox="1"/>
          <p:nvPr/>
        </p:nvSpPr>
        <p:spPr>
          <a:xfrm>
            <a:off x="10925926" y="2595273"/>
            <a:ext cx="362939" cy="269999"/>
          </a:xfrm>
          <a:prstGeom prst="rect">
            <a:avLst/>
          </a:prstGeom>
          <a:noFill/>
        </p:spPr>
        <p:txBody>
          <a:bodyPr wrap="square" rtlCol="0">
            <a:spAutoFit/>
          </a:bodyPr>
          <a:lstStyle/>
          <a:p>
            <a:r>
              <a:rPr lang="en-IN" sz="1100" dirty="0"/>
              <a:t>TP</a:t>
            </a:r>
          </a:p>
        </p:txBody>
      </p:sp>
      <p:sp>
        <p:nvSpPr>
          <p:cNvPr id="37" name="TextBox 36">
            <a:extLst>
              <a:ext uri="{FF2B5EF4-FFF2-40B4-BE49-F238E27FC236}">
                <a16:creationId xmlns:a16="http://schemas.microsoft.com/office/drawing/2014/main" id="{CDB6B31F-505E-1E64-EC9F-3A6AE9A1E8CB}"/>
              </a:ext>
            </a:extLst>
          </p:cNvPr>
          <p:cNvSpPr txBox="1"/>
          <p:nvPr/>
        </p:nvSpPr>
        <p:spPr>
          <a:xfrm>
            <a:off x="684683" y="4786932"/>
            <a:ext cx="411062" cy="259121"/>
          </a:xfrm>
          <a:prstGeom prst="rect">
            <a:avLst/>
          </a:prstGeom>
          <a:noFill/>
        </p:spPr>
        <p:txBody>
          <a:bodyPr wrap="square" rtlCol="0">
            <a:spAutoFit/>
          </a:bodyPr>
          <a:lstStyle/>
          <a:p>
            <a:r>
              <a:rPr lang="en-IN" sz="1100" dirty="0">
                <a:solidFill>
                  <a:schemeClr val="bg2"/>
                </a:solidFill>
              </a:rPr>
              <a:t>TN</a:t>
            </a:r>
          </a:p>
        </p:txBody>
      </p:sp>
      <p:sp>
        <p:nvSpPr>
          <p:cNvPr id="38" name="TextBox 37">
            <a:extLst>
              <a:ext uri="{FF2B5EF4-FFF2-40B4-BE49-F238E27FC236}">
                <a16:creationId xmlns:a16="http://schemas.microsoft.com/office/drawing/2014/main" id="{3AD96AE0-ECC5-68FE-5F0C-2164F2810158}"/>
              </a:ext>
            </a:extLst>
          </p:cNvPr>
          <p:cNvSpPr txBox="1"/>
          <p:nvPr/>
        </p:nvSpPr>
        <p:spPr>
          <a:xfrm>
            <a:off x="1623748" y="4784443"/>
            <a:ext cx="411061" cy="261610"/>
          </a:xfrm>
          <a:prstGeom prst="rect">
            <a:avLst/>
          </a:prstGeom>
          <a:noFill/>
        </p:spPr>
        <p:txBody>
          <a:bodyPr wrap="square" rtlCol="0">
            <a:spAutoFit/>
          </a:bodyPr>
          <a:lstStyle/>
          <a:p>
            <a:r>
              <a:rPr lang="en-IN" sz="1100" dirty="0">
                <a:solidFill>
                  <a:schemeClr val="bg1"/>
                </a:solidFill>
              </a:rPr>
              <a:t>FP</a:t>
            </a:r>
          </a:p>
        </p:txBody>
      </p:sp>
      <p:sp>
        <p:nvSpPr>
          <p:cNvPr id="39" name="TextBox 38">
            <a:extLst>
              <a:ext uri="{FF2B5EF4-FFF2-40B4-BE49-F238E27FC236}">
                <a16:creationId xmlns:a16="http://schemas.microsoft.com/office/drawing/2014/main" id="{AF248B99-8A47-4E66-AD8D-217121CCE67F}"/>
              </a:ext>
            </a:extLst>
          </p:cNvPr>
          <p:cNvSpPr txBox="1"/>
          <p:nvPr/>
        </p:nvSpPr>
        <p:spPr>
          <a:xfrm>
            <a:off x="691801" y="5683777"/>
            <a:ext cx="494952" cy="261610"/>
          </a:xfrm>
          <a:prstGeom prst="rect">
            <a:avLst/>
          </a:prstGeom>
          <a:noFill/>
        </p:spPr>
        <p:txBody>
          <a:bodyPr wrap="square" rtlCol="0">
            <a:spAutoFit/>
          </a:bodyPr>
          <a:lstStyle/>
          <a:p>
            <a:r>
              <a:rPr lang="en-IN" sz="1100" dirty="0"/>
              <a:t>FN</a:t>
            </a:r>
          </a:p>
        </p:txBody>
      </p:sp>
      <p:sp>
        <p:nvSpPr>
          <p:cNvPr id="40" name="TextBox 39">
            <a:extLst>
              <a:ext uri="{FF2B5EF4-FFF2-40B4-BE49-F238E27FC236}">
                <a16:creationId xmlns:a16="http://schemas.microsoft.com/office/drawing/2014/main" id="{FCCD295B-B408-3054-5588-061C1B0F9334}"/>
              </a:ext>
            </a:extLst>
          </p:cNvPr>
          <p:cNvSpPr txBox="1"/>
          <p:nvPr/>
        </p:nvSpPr>
        <p:spPr>
          <a:xfrm>
            <a:off x="1623748" y="5713002"/>
            <a:ext cx="362939" cy="269999"/>
          </a:xfrm>
          <a:prstGeom prst="rect">
            <a:avLst/>
          </a:prstGeom>
          <a:noFill/>
        </p:spPr>
        <p:txBody>
          <a:bodyPr wrap="square" rtlCol="0">
            <a:spAutoFit/>
          </a:bodyPr>
          <a:lstStyle/>
          <a:p>
            <a:r>
              <a:rPr lang="en-IN" sz="1100" dirty="0"/>
              <a:t>TP</a:t>
            </a:r>
          </a:p>
        </p:txBody>
      </p:sp>
      <p:sp>
        <p:nvSpPr>
          <p:cNvPr id="41" name="TextBox 40">
            <a:extLst>
              <a:ext uri="{FF2B5EF4-FFF2-40B4-BE49-F238E27FC236}">
                <a16:creationId xmlns:a16="http://schemas.microsoft.com/office/drawing/2014/main" id="{80A7E3AE-B23B-6FA3-6F65-D86B24E2FFF5}"/>
              </a:ext>
            </a:extLst>
          </p:cNvPr>
          <p:cNvSpPr txBox="1"/>
          <p:nvPr/>
        </p:nvSpPr>
        <p:spPr>
          <a:xfrm>
            <a:off x="3790120" y="4868923"/>
            <a:ext cx="411062" cy="259121"/>
          </a:xfrm>
          <a:prstGeom prst="rect">
            <a:avLst/>
          </a:prstGeom>
          <a:noFill/>
        </p:spPr>
        <p:txBody>
          <a:bodyPr wrap="square" rtlCol="0">
            <a:spAutoFit/>
          </a:bodyPr>
          <a:lstStyle/>
          <a:p>
            <a:r>
              <a:rPr lang="en-IN" sz="1100" dirty="0">
                <a:solidFill>
                  <a:schemeClr val="bg2"/>
                </a:solidFill>
              </a:rPr>
              <a:t>TN</a:t>
            </a:r>
          </a:p>
        </p:txBody>
      </p:sp>
      <p:sp>
        <p:nvSpPr>
          <p:cNvPr id="42" name="TextBox 41">
            <a:extLst>
              <a:ext uri="{FF2B5EF4-FFF2-40B4-BE49-F238E27FC236}">
                <a16:creationId xmlns:a16="http://schemas.microsoft.com/office/drawing/2014/main" id="{6639A3A6-F691-CFA0-2E25-4D5269339FDF}"/>
              </a:ext>
            </a:extLst>
          </p:cNvPr>
          <p:cNvSpPr txBox="1"/>
          <p:nvPr/>
        </p:nvSpPr>
        <p:spPr>
          <a:xfrm>
            <a:off x="3788040" y="5737841"/>
            <a:ext cx="494952" cy="261610"/>
          </a:xfrm>
          <a:prstGeom prst="rect">
            <a:avLst/>
          </a:prstGeom>
          <a:noFill/>
        </p:spPr>
        <p:txBody>
          <a:bodyPr wrap="square" rtlCol="0">
            <a:spAutoFit/>
          </a:bodyPr>
          <a:lstStyle/>
          <a:p>
            <a:r>
              <a:rPr lang="en-IN" sz="1100" dirty="0"/>
              <a:t>FN</a:t>
            </a:r>
          </a:p>
        </p:txBody>
      </p:sp>
      <p:sp>
        <p:nvSpPr>
          <p:cNvPr id="43" name="TextBox 42">
            <a:extLst>
              <a:ext uri="{FF2B5EF4-FFF2-40B4-BE49-F238E27FC236}">
                <a16:creationId xmlns:a16="http://schemas.microsoft.com/office/drawing/2014/main" id="{225FCC24-AAB6-D2A0-31FA-557F91DF0C13}"/>
              </a:ext>
            </a:extLst>
          </p:cNvPr>
          <p:cNvSpPr txBox="1"/>
          <p:nvPr/>
        </p:nvSpPr>
        <p:spPr>
          <a:xfrm>
            <a:off x="4706390" y="4871480"/>
            <a:ext cx="411061" cy="261610"/>
          </a:xfrm>
          <a:prstGeom prst="rect">
            <a:avLst/>
          </a:prstGeom>
          <a:noFill/>
        </p:spPr>
        <p:txBody>
          <a:bodyPr wrap="square" rtlCol="0">
            <a:spAutoFit/>
          </a:bodyPr>
          <a:lstStyle/>
          <a:p>
            <a:r>
              <a:rPr lang="en-IN" sz="1100" dirty="0"/>
              <a:t>FP</a:t>
            </a:r>
          </a:p>
        </p:txBody>
      </p:sp>
      <p:sp>
        <p:nvSpPr>
          <p:cNvPr id="44" name="TextBox 43">
            <a:extLst>
              <a:ext uri="{FF2B5EF4-FFF2-40B4-BE49-F238E27FC236}">
                <a16:creationId xmlns:a16="http://schemas.microsoft.com/office/drawing/2014/main" id="{303519E8-7109-9D32-F489-04644732C938}"/>
              </a:ext>
            </a:extLst>
          </p:cNvPr>
          <p:cNvSpPr txBox="1"/>
          <p:nvPr/>
        </p:nvSpPr>
        <p:spPr>
          <a:xfrm>
            <a:off x="4706390" y="5733647"/>
            <a:ext cx="362939" cy="269999"/>
          </a:xfrm>
          <a:prstGeom prst="rect">
            <a:avLst/>
          </a:prstGeom>
          <a:noFill/>
        </p:spPr>
        <p:txBody>
          <a:bodyPr wrap="square" rtlCol="0">
            <a:spAutoFit/>
          </a:bodyPr>
          <a:lstStyle/>
          <a:p>
            <a:r>
              <a:rPr lang="en-IN" sz="1100" dirty="0"/>
              <a:t>TP</a:t>
            </a:r>
          </a:p>
        </p:txBody>
      </p:sp>
      <p:sp>
        <p:nvSpPr>
          <p:cNvPr id="45" name="TextBox 44">
            <a:extLst>
              <a:ext uri="{FF2B5EF4-FFF2-40B4-BE49-F238E27FC236}">
                <a16:creationId xmlns:a16="http://schemas.microsoft.com/office/drawing/2014/main" id="{EC5A8BC4-C16A-83EB-2B84-D67245A9EF0B}"/>
              </a:ext>
            </a:extLst>
          </p:cNvPr>
          <p:cNvSpPr txBox="1"/>
          <p:nvPr/>
        </p:nvSpPr>
        <p:spPr>
          <a:xfrm>
            <a:off x="7008092" y="4842012"/>
            <a:ext cx="411062" cy="259121"/>
          </a:xfrm>
          <a:prstGeom prst="rect">
            <a:avLst/>
          </a:prstGeom>
          <a:noFill/>
        </p:spPr>
        <p:txBody>
          <a:bodyPr wrap="square" rtlCol="0">
            <a:spAutoFit/>
          </a:bodyPr>
          <a:lstStyle/>
          <a:p>
            <a:r>
              <a:rPr lang="en-IN" sz="1100" dirty="0">
                <a:solidFill>
                  <a:schemeClr val="bg2"/>
                </a:solidFill>
              </a:rPr>
              <a:t>TN</a:t>
            </a:r>
          </a:p>
        </p:txBody>
      </p:sp>
      <p:sp>
        <p:nvSpPr>
          <p:cNvPr id="46" name="TextBox 45">
            <a:extLst>
              <a:ext uri="{FF2B5EF4-FFF2-40B4-BE49-F238E27FC236}">
                <a16:creationId xmlns:a16="http://schemas.microsoft.com/office/drawing/2014/main" id="{2F02EBFD-9D00-AA16-CBC1-35C2CAFF1207}"/>
              </a:ext>
            </a:extLst>
          </p:cNvPr>
          <p:cNvSpPr txBox="1"/>
          <p:nvPr/>
        </p:nvSpPr>
        <p:spPr>
          <a:xfrm>
            <a:off x="7910272" y="4842012"/>
            <a:ext cx="411061" cy="261610"/>
          </a:xfrm>
          <a:prstGeom prst="rect">
            <a:avLst/>
          </a:prstGeom>
          <a:noFill/>
        </p:spPr>
        <p:txBody>
          <a:bodyPr wrap="square" rtlCol="0">
            <a:spAutoFit/>
          </a:bodyPr>
          <a:lstStyle/>
          <a:p>
            <a:r>
              <a:rPr lang="en-IN" sz="1100" dirty="0"/>
              <a:t>FP</a:t>
            </a:r>
          </a:p>
        </p:txBody>
      </p:sp>
      <p:sp>
        <p:nvSpPr>
          <p:cNvPr id="47" name="TextBox 46">
            <a:extLst>
              <a:ext uri="{FF2B5EF4-FFF2-40B4-BE49-F238E27FC236}">
                <a16:creationId xmlns:a16="http://schemas.microsoft.com/office/drawing/2014/main" id="{FBB79E87-0B08-B4B9-5526-DD1A0B3D36AE}"/>
              </a:ext>
            </a:extLst>
          </p:cNvPr>
          <p:cNvSpPr txBox="1"/>
          <p:nvPr/>
        </p:nvSpPr>
        <p:spPr>
          <a:xfrm>
            <a:off x="7007024" y="5716336"/>
            <a:ext cx="494952" cy="261610"/>
          </a:xfrm>
          <a:prstGeom prst="rect">
            <a:avLst/>
          </a:prstGeom>
          <a:noFill/>
        </p:spPr>
        <p:txBody>
          <a:bodyPr wrap="square" rtlCol="0">
            <a:spAutoFit/>
          </a:bodyPr>
          <a:lstStyle/>
          <a:p>
            <a:r>
              <a:rPr lang="en-IN" sz="1100" dirty="0"/>
              <a:t>FN</a:t>
            </a:r>
          </a:p>
        </p:txBody>
      </p:sp>
      <p:sp>
        <p:nvSpPr>
          <p:cNvPr id="48" name="TextBox 47">
            <a:extLst>
              <a:ext uri="{FF2B5EF4-FFF2-40B4-BE49-F238E27FC236}">
                <a16:creationId xmlns:a16="http://schemas.microsoft.com/office/drawing/2014/main" id="{7607D5BC-9E56-C4E2-B3DF-F4A01083DA43}"/>
              </a:ext>
            </a:extLst>
          </p:cNvPr>
          <p:cNvSpPr txBox="1"/>
          <p:nvPr/>
        </p:nvSpPr>
        <p:spPr>
          <a:xfrm>
            <a:off x="7895931" y="5716336"/>
            <a:ext cx="362939" cy="269999"/>
          </a:xfrm>
          <a:prstGeom prst="rect">
            <a:avLst/>
          </a:prstGeom>
          <a:noFill/>
        </p:spPr>
        <p:txBody>
          <a:bodyPr wrap="square" rtlCol="0">
            <a:spAutoFit/>
          </a:bodyPr>
          <a:lstStyle/>
          <a:p>
            <a:r>
              <a:rPr lang="en-IN" sz="1100" dirty="0"/>
              <a:t>TP</a:t>
            </a:r>
          </a:p>
        </p:txBody>
      </p:sp>
      <p:sp>
        <p:nvSpPr>
          <p:cNvPr id="49" name="TextBox 48">
            <a:extLst>
              <a:ext uri="{FF2B5EF4-FFF2-40B4-BE49-F238E27FC236}">
                <a16:creationId xmlns:a16="http://schemas.microsoft.com/office/drawing/2014/main" id="{FD71250A-D897-4B15-2D3D-809A3880EAF5}"/>
              </a:ext>
            </a:extLst>
          </p:cNvPr>
          <p:cNvSpPr txBox="1"/>
          <p:nvPr/>
        </p:nvSpPr>
        <p:spPr>
          <a:xfrm>
            <a:off x="10073471" y="4824198"/>
            <a:ext cx="411062" cy="259121"/>
          </a:xfrm>
          <a:prstGeom prst="rect">
            <a:avLst/>
          </a:prstGeom>
          <a:noFill/>
        </p:spPr>
        <p:txBody>
          <a:bodyPr wrap="square" rtlCol="0">
            <a:spAutoFit/>
          </a:bodyPr>
          <a:lstStyle/>
          <a:p>
            <a:r>
              <a:rPr lang="en-IN" sz="1100" dirty="0">
                <a:solidFill>
                  <a:schemeClr val="bg2"/>
                </a:solidFill>
              </a:rPr>
              <a:t>TN</a:t>
            </a:r>
          </a:p>
        </p:txBody>
      </p:sp>
      <p:sp>
        <p:nvSpPr>
          <p:cNvPr id="50" name="TextBox 49">
            <a:extLst>
              <a:ext uri="{FF2B5EF4-FFF2-40B4-BE49-F238E27FC236}">
                <a16:creationId xmlns:a16="http://schemas.microsoft.com/office/drawing/2014/main" id="{AD2DD1BF-5431-595A-53DD-33A72F00C611}"/>
              </a:ext>
            </a:extLst>
          </p:cNvPr>
          <p:cNvSpPr txBox="1"/>
          <p:nvPr/>
        </p:nvSpPr>
        <p:spPr>
          <a:xfrm>
            <a:off x="11003635" y="4832381"/>
            <a:ext cx="411061" cy="261610"/>
          </a:xfrm>
          <a:prstGeom prst="rect">
            <a:avLst/>
          </a:prstGeom>
          <a:noFill/>
        </p:spPr>
        <p:txBody>
          <a:bodyPr wrap="square" rtlCol="0">
            <a:spAutoFit/>
          </a:bodyPr>
          <a:lstStyle/>
          <a:p>
            <a:r>
              <a:rPr lang="en-IN" sz="1100" dirty="0">
                <a:solidFill>
                  <a:schemeClr val="bg1"/>
                </a:solidFill>
              </a:rPr>
              <a:t>FP</a:t>
            </a:r>
          </a:p>
        </p:txBody>
      </p:sp>
      <p:sp>
        <p:nvSpPr>
          <p:cNvPr id="51" name="TextBox 50">
            <a:extLst>
              <a:ext uri="{FF2B5EF4-FFF2-40B4-BE49-F238E27FC236}">
                <a16:creationId xmlns:a16="http://schemas.microsoft.com/office/drawing/2014/main" id="{90543185-EBAE-CFB5-F200-A13F624C35C2}"/>
              </a:ext>
            </a:extLst>
          </p:cNvPr>
          <p:cNvSpPr txBox="1"/>
          <p:nvPr/>
        </p:nvSpPr>
        <p:spPr>
          <a:xfrm>
            <a:off x="10040224" y="5713002"/>
            <a:ext cx="494952" cy="261610"/>
          </a:xfrm>
          <a:prstGeom prst="rect">
            <a:avLst/>
          </a:prstGeom>
          <a:noFill/>
        </p:spPr>
        <p:txBody>
          <a:bodyPr wrap="square" rtlCol="0">
            <a:spAutoFit/>
          </a:bodyPr>
          <a:lstStyle/>
          <a:p>
            <a:r>
              <a:rPr lang="en-IN" sz="1100" dirty="0"/>
              <a:t>FN</a:t>
            </a:r>
          </a:p>
        </p:txBody>
      </p:sp>
      <p:sp>
        <p:nvSpPr>
          <p:cNvPr id="52" name="TextBox 51">
            <a:extLst>
              <a:ext uri="{FF2B5EF4-FFF2-40B4-BE49-F238E27FC236}">
                <a16:creationId xmlns:a16="http://schemas.microsoft.com/office/drawing/2014/main" id="{0D99704E-7492-4B8E-477F-31BD1C95A9D6}"/>
              </a:ext>
            </a:extLst>
          </p:cNvPr>
          <p:cNvSpPr txBox="1"/>
          <p:nvPr/>
        </p:nvSpPr>
        <p:spPr>
          <a:xfrm>
            <a:off x="10986232" y="5716337"/>
            <a:ext cx="362939" cy="269999"/>
          </a:xfrm>
          <a:prstGeom prst="rect">
            <a:avLst/>
          </a:prstGeom>
          <a:noFill/>
        </p:spPr>
        <p:txBody>
          <a:bodyPr wrap="square" rtlCol="0">
            <a:spAutoFit/>
          </a:bodyPr>
          <a:lstStyle/>
          <a:p>
            <a:r>
              <a:rPr lang="en-IN" sz="1100" dirty="0"/>
              <a:t>TP</a:t>
            </a:r>
          </a:p>
        </p:txBody>
      </p:sp>
    </p:spTree>
    <p:extLst>
      <p:ext uri="{BB962C8B-B14F-4D97-AF65-F5344CB8AC3E}">
        <p14:creationId xmlns:p14="http://schemas.microsoft.com/office/powerpoint/2010/main" val="2586487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0F0C-2D36-2AC2-2394-989C380A53C1}"/>
              </a:ext>
            </a:extLst>
          </p:cNvPr>
          <p:cNvSpPr>
            <a:spLocks noGrp="1"/>
          </p:cNvSpPr>
          <p:nvPr>
            <p:ph type="title"/>
          </p:nvPr>
        </p:nvSpPr>
        <p:spPr>
          <a:xfrm>
            <a:off x="1347787" y="203200"/>
            <a:ext cx="9496426" cy="585365"/>
          </a:xfrm>
        </p:spPr>
        <p:txBody>
          <a:bodyPr>
            <a:normAutofit/>
          </a:bodyPr>
          <a:lstStyle/>
          <a:p>
            <a:pPr algn="ctr"/>
            <a:r>
              <a:rPr lang="en-IN" sz="3600" b="1" dirty="0">
                <a:latin typeface="+mn-lt"/>
              </a:rPr>
              <a:t>MODEL PERFORMANCE MEASUREMENT</a:t>
            </a:r>
            <a:endParaRPr lang="en-IN" sz="3600" dirty="0"/>
          </a:p>
        </p:txBody>
      </p:sp>
      <p:pic>
        <p:nvPicPr>
          <p:cNvPr id="4" name="Picture 3">
            <a:extLst>
              <a:ext uri="{FF2B5EF4-FFF2-40B4-BE49-F238E27FC236}">
                <a16:creationId xmlns:a16="http://schemas.microsoft.com/office/drawing/2014/main" id="{96DCA21E-B599-7328-E60E-D36BED449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3" y="788565"/>
            <a:ext cx="5994167" cy="2877423"/>
          </a:xfrm>
          <a:prstGeom prst="rect">
            <a:avLst/>
          </a:prstGeom>
          <a:ln w="19050">
            <a:solidFill>
              <a:schemeClr val="tx1"/>
            </a:solidFill>
          </a:ln>
        </p:spPr>
      </p:pic>
      <p:pic>
        <p:nvPicPr>
          <p:cNvPr id="6" name="Picture 5">
            <a:extLst>
              <a:ext uri="{FF2B5EF4-FFF2-40B4-BE49-F238E27FC236}">
                <a16:creationId xmlns:a16="http://schemas.microsoft.com/office/drawing/2014/main" id="{4B1F0FBA-0536-1CC7-55E8-4F02C471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65988"/>
            <a:ext cx="6096000" cy="3192011"/>
          </a:xfrm>
          <a:prstGeom prst="rect">
            <a:avLst/>
          </a:prstGeom>
          <a:ln w="19050">
            <a:solidFill>
              <a:schemeClr val="tx1"/>
            </a:solidFill>
          </a:ln>
        </p:spPr>
      </p:pic>
      <p:sp>
        <p:nvSpPr>
          <p:cNvPr id="7" name="TextBox 6">
            <a:extLst>
              <a:ext uri="{FF2B5EF4-FFF2-40B4-BE49-F238E27FC236}">
                <a16:creationId xmlns:a16="http://schemas.microsoft.com/office/drawing/2014/main" id="{436A1A5D-2459-8517-EAF3-56AE39A2BD40}"/>
              </a:ext>
            </a:extLst>
          </p:cNvPr>
          <p:cNvSpPr txBox="1"/>
          <p:nvPr/>
        </p:nvSpPr>
        <p:spPr>
          <a:xfrm>
            <a:off x="6308521" y="788565"/>
            <a:ext cx="5654180" cy="2585323"/>
          </a:xfrm>
          <a:prstGeom prst="rect">
            <a:avLst/>
          </a:prstGeom>
          <a:noFill/>
        </p:spPr>
        <p:txBody>
          <a:bodyPr wrap="square" rtlCol="0">
            <a:spAutoFit/>
          </a:bodyPr>
          <a:lstStyle/>
          <a:p>
            <a:r>
              <a:rPr lang="en-IN" sz="1600" b="1" dirty="0"/>
              <a:t>Technique 2: SMOTE</a:t>
            </a:r>
            <a:endParaRPr lang="en-US" sz="1600" b="1" i="0" dirty="0">
              <a:solidFill>
                <a:srgbClr val="111111"/>
              </a:solidFill>
              <a:effectLst/>
              <a:latin typeface="-apple-system"/>
            </a:endParaRPr>
          </a:p>
          <a:p>
            <a:pPr marL="285750" indent="-285750">
              <a:buFont typeface="Arial" panose="020B0604020202020204" pitchFamily="34" charset="0"/>
              <a:buChar char="•"/>
            </a:pPr>
            <a:r>
              <a:rPr lang="en-US" sz="1600" b="1" i="0" dirty="0">
                <a:solidFill>
                  <a:srgbClr val="111111"/>
                </a:solidFill>
                <a:effectLst/>
                <a:latin typeface="-apple-system"/>
              </a:rPr>
              <a:t>Precision</a:t>
            </a:r>
            <a:r>
              <a:rPr lang="en-US" sz="1600" b="0" i="0" dirty="0">
                <a:solidFill>
                  <a:srgbClr val="111111"/>
                </a:solidFill>
                <a:effectLst/>
                <a:latin typeface="-apple-system"/>
              </a:rPr>
              <a:t> measures the proportion of </a:t>
            </a:r>
            <a:r>
              <a:rPr lang="en-US" sz="1600" b="1" i="0" dirty="0">
                <a:solidFill>
                  <a:srgbClr val="111111"/>
                </a:solidFill>
                <a:effectLst/>
                <a:latin typeface="-apple-system"/>
              </a:rPr>
              <a:t>true positive predictions</a:t>
            </a:r>
            <a:r>
              <a:rPr lang="en-US" sz="1600" b="0" i="0" dirty="0">
                <a:solidFill>
                  <a:srgbClr val="111111"/>
                </a:solidFill>
                <a:effectLst/>
                <a:latin typeface="-apple-system"/>
              </a:rPr>
              <a:t> out of all positive predictions.</a:t>
            </a:r>
          </a:p>
          <a:p>
            <a:pPr marL="285750" indent="-285750">
              <a:buFont typeface="Arial" panose="020B0604020202020204" pitchFamily="34" charset="0"/>
              <a:buChar char="•"/>
            </a:pPr>
            <a:r>
              <a:rPr lang="en-US" sz="1600" b="1" i="0" dirty="0">
                <a:solidFill>
                  <a:srgbClr val="111111"/>
                </a:solidFill>
                <a:effectLst/>
                <a:latin typeface="-apple-system"/>
              </a:rPr>
              <a:t>Recall</a:t>
            </a:r>
            <a:r>
              <a:rPr lang="en-US" sz="1600" b="0" i="0" dirty="0">
                <a:solidFill>
                  <a:srgbClr val="111111"/>
                </a:solidFill>
                <a:effectLst/>
                <a:latin typeface="-apple-system"/>
              </a:rPr>
              <a:t> quantifies the proportion of actual positive instances correctly predicted by the model.</a:t>
            </a:r>
          </a:p>
          <a:p>
            <a:pPr marL="285750" indent="-285750">
              <a:buFont typeface="Arial" panose="020B0604020202020204" pitchFamily="34" charset="0"/>
              <a:buChar char="•"/>
            </a:pPr>
            <a:r>
              <a:rPr lang="en-US" sz="1600" b="0" i="0" dirty="0">
                <a:solidFill>
                  <a:srgbClr val="111111"/>
                </a:solidFill>
                <a:effectLst/>
                <a:latin typeface="-apple-system"/>
              </a:rPr>
              <a:t>A </a:t>
            </a:r>
            <a:r>
              <a:rPr lang="en-US" sz="1600" b="1" i="0" dirty="0">
                <a:solidFill>
                  <a:srgbClr val="111111"/>
                </a:solidFill>
                <a:effectLst/>
                <a:latin typeface="-apple-system"/>
              </a:rPr>
              <a:t>high area under the PR curve</a:t>
            </a:r>
            <a:r>
              <a:rPr lang="en-US" sz="1600" b="0" i="0" dirty="0">
                <a:solidFill>
                  <a:srgbClr val="111111"/>
                </a:solidFill>
                <a:effectLst/>
                <a:latin typeface="-apple-system"/>
              </a:rPr>
              <a:t> indicates a model that balances both high precision and high recall.</a:t>
            </a:r>
          </a:p>
          <a:p>
            <a:pPr marL="285750" indent="-285750">
              <a:buFont typeface="Arial" panose="020B0604020202020204" pitchFamily="34" charset="0"/>
              <a:buChar char="•"/>
            </a:pPr>
            <a:r>
              <a:rPr lang="en-US" sz="1600" b="0" i="0" dirty="0">
                <a:solidFill>
                  <a:srgbClr val="111111"/>
                </a:solidFill>
                <a:effectLst/>
                <a:latin typeface="-apple-system"/>
              </a:rPr>
              <a:t>Here, The Random Forest Model is giving us the higher Precision-Recall area.</a:t>
            </a:r>
          </a:p>
          <a:p>
            <a:endParaRPr lang="en-IN" dirty="0"/>
          </a:p>
        </p:txBody>
      </p:sp>
      <p:sp>
        <p:nvSpPr>
          <p:cNvPr id="8" name="TextBox 7">
            <a:extLst>
              <a:ext uri="{FF2B5EF4-FFF2-40B4-BE49-F238E27FC236}">
                <a16:creationId xmlns:a16="http://schemas.microsoft.com/office/drawing/2014/main" id="{98135B12-27CC-25A8-2196-D57E8E5F7B4F}"/>
              </a:ext>
            </a:extLst>
          </p:cNvPr>
          <p:cNvSpPr txBox="1"/>
          <p:nvPr/>
        </p:nvSpPr>
        <p:spPr>
          <a:xfrm>
            <a:off x="276837" y="3850547"/>
            <a:ext cx="5754848" cy="3200876"/>
          </a:xfrm>
          <a:prstGeom prst="rect">
            <a:avLst/>
          </a:prstGeom>
          <a:noFill/>
        </p:spPr>
        <p:txBody>
          <a:bodyPr wrap="square" rtlCol="0">
            <a:spAutoFit/>
          </a:bodyPr>
          <a:lstStyle/>
          <a:p>
            <a:r>
              <a:rPr lang="en-IN" sz="1800" b="1" dirty="0"/>
              <a:t>Technique 2: SMOTE</a:t>
            </a:r>
          </a:p>
          <a:p>
            <a:r>
              <a:rPr lang="en-IN" sz="1600" i="0" dirty="0">
                <a:solidFill>
                  <a:srgbClr val="111111"/>
                </a:solidFill>
                <a:effectLst/>
                <a:latin typeface="-apple-system"/>
              </a:rPr>
              <a:t>Efficiency Metrics for Random Forest:</a:t>
            </a:r>
          </a:p>
          <a:p>
            <a:r>
              <a:rPr lang="en-IN" sz="1600" dirty="0"/>
              <a:t>Accuracy: 0.8821</a:t>
            </a:r>
          </a:p>
          <a:p>
            <a:r>
              <a:rPr lang="en-IN" sz="1600" dirty="0"/>
              <a:t>Precision: 0.8835</a:t>
            </a:r>
          </a:p>
          <a:p>
            <a:r>
              <a:rPr lang="en-IN" sz="1600" dirty="0"/>
              <a:t>Recall: 0.8821</a:t>
            </a:r>
          </a:p>
          <a:p>
            <a:r>
              <a:rPr lang="en-IN" sz="1600" dirty="0"/>
              <a:t>F1 Score:0.8828</a:t>
            </a:r>
          </a:p>
          <a:p>
            <a:r>
              <a:rPr lang="en-IN" sz="1600" dirty="0"/>
              <a:t>Specificity: 0.9361</a:t>
            </a:r>
          </a:p>
          <a:p>
            <a:r>
              <a:rPr lang="en-IN" sz="1600" dirty="0"/>
              <a:t>Kappa: 0.0270</a:t>
            </a:r>
          </a:p>
          <a:p>
            <a:endParaRPr lang="en-IN" i="0" dirty="0">
              <a:solidFill>
                <a:srgbClr val="111111"/>
              </a:solidFill>
              <a:effectLst/>
              <a:latin typeface="-apple-system"/>
            </a:endParaRPr>
          </a:p>
          <a:p>
            <a:endParaRPr lang="en-IN" i="0" dirty="0">
              <a:solidFill>
                <a:srgbClr val="111111"/>
              </a:solidFill>
              <a:effectLst/>
              <a:latin typeface="-apple-system"/>
            </a:endParaRPr>
          </a:p>
          <a:p>
            <a:endParaRPr lang="en-US" sz="1800" b="1" i="0" dirty="0">
              <a:solidFill>
                <a:srgbClr val="111111"/>
              </a:solidFill>
              <a:effectLst/>
              <a:latin typeface="-apple-system"/>
            </a:endParaRPr>
          </a:p>
          <a:p>
            <a:endParaRPr lang="en-IN" dirty="0"/>
          </a:p>
        </p:txBody>
      </p:sp>
      <p:sp>
        <p:nvSpPr>
          <p:cNvPr id="3" name="TextBox 2">
            <a:extLst>
              <a:ext uri="{FF2B5EF4-FFF2-40B4-BE49-F238E27FC236}">
                <a16:creationId xmlns:a16="http://schemas.microsoft.com/office/drawing/2014/main" id="{AF444C80-2112-7786-37C7-CD499A3F38BE}"/>
              </a:ext>
            </a:extLst>
          </p:cNvPr>
          <p:cNvSpPr txBox="1"/>
          <p:nvPr/>
        </p:nvSpPr>
        <p:spPr>
          <a:xfrm>
            <a:off x="3103927" y="4588778"/>
            <a:ext cx="1359016" cy="1200329"/>
          </a:xfrm>
          <a:prstGeom prst="rect">
            <a:avLst/>
          </a:prstGeom>
          <a:noFill/>
        </p:spPr>
        <p:txBody>
          <a:bodyPr wrap="square" rtlCol="0">
            <a:spAutoFit/>
          </a:bodyPr>
          <a:lstStyle/>
          <a:p>
            <a:r>
              <a:rPr lang="en-IN" dirty="0"/>
              <a:t>TP: 69 </a:t>
            </a:r>
          </a:p>
          <a:p>
            <a:r>
              <a:rPr lang="en-IN" dirty="0"/>
              <a:t>TN: 10269</a:t>
            </a:r>
          </a:p>
          <a:p>
            <a:r>
              <a:rPr lang="en-IN" dirty="0"/>
              <a:t>FP: 700</a:t>
            </a:r>
          </a:p>
          <a:p>
            <a:r>
              <a:rPr lang="en-IN" dirty="0"/>
              <a:t>FN: 681</a:t>
            </a:r>
          </a:p>
        </p:txBody>
      </p:sp>
    </p:spTree>
    <p:extLst>
      <p:ext uri="{BB962C8B-B14F-4D97-AF65-F5344CB8AC3E}">
        <p14:creationId xmlns:p14="http://schemas.microsoft.com/office/powerpoint/2010/main" val="4169047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1161-7D84-E273-6269-3C2098C5B4D5}"/>
              </a:ext>
            </a:extLst>
          </p:cNvPr>
          <p:cNvSpPr>
            <a:spLocks noGrp="1"/>
          </p:cNvSpPr>
          <p:nvPr>
            <p:ph type="title"/>
          </p:nvPr>
        </p:nvSpPr>
        <p:spPr>
          <a:xfrm>
            <a:off x="0" y="2"/>
            <a:ext cx="12386733" cy="878460"/>
          </a:xfrm>
        </p:spPr>
        <p:txBody>
          <a:bodyPr>
            <a:normAutofit/>
          </a:bodyPr>
          <a:lstStyle/>
          <a:p>
            <a:r>
              <a:rPr lang="en-IN" sz="3600" b="1" dirty="0">
                <a:latin typeface="+mn-lt"/>
              </a:rPr>
              <a:t>OUTCOME OF THE MODEL USING RANDOM UNDER SAMPLING</a:t>
            </a:r>
            <a:endParaRPr lang="en-IN" sz="3600" dirty="0"/>
          </a:p>
        </p:txBody>
      </p:sp>
      <p:pic>
        <p:nvPicPr>
          <p:cNvPr id="4" name="Picture 3">
            <a:extLst>
              <a:ext uri="{FF2B5EF4-FFF2-40B4-BE49-F238E27FC236}">
                <a16:creationId xmlns:a16="http://schemas.microsoft.com/office/drawing/2014/main" id="{8D65794D-C974-F9E6-EE9B-B78D91EAC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7" y="1322281"/>
            <a:ext cx="2586822" cy="2318386"/>
          </a:xfrm>
          <a:prstGeom prst="rect">
            <a:avLst/>
          </a:prstGeom>
          <a:ln w="28575">
            <a:solidFill>
              <a:schemeClr val="tx1"/>
            </a:solidFill>
          </a:ln>
        </p:spPr>
      </p:pic>
      <p:pic>
        <p:nvPicPr>
          <p:cNvPr id="6" name="Picture 5">
            <a:extLst>
              <a:ext uri="{FF2B5EF4-FFF2-40B4-BE49-F238E27FC236}">
                <a16:creationId xmlns:a16="http://schemas.microsoft.com/office/drawing/2014/main" id="{279AED86-710A-0B38-08C2-83FA4DCB2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579" y="1310251"/>
            <a:ext cx="2661027" cy="2318387"/>
          </a:xfrm>
          <a:prstGeom prst="rect">
            <a:avLst/>
          </a:prstGeom>
          <a:ln w="28575">
            <a:solidFill>
              <a:schemeClr val="tx1"/>
            </a:solidFill>
          </a:ln>
        </p:spPr>
      </p:pic>
      <p:pic>
        <p:nvPicPr>
          <p:cNvPr id="8" name="Picture 7">
            <a:extLst>
              <a:ext uri="{FF2B5EF4-FFF2-40B4-BE49-F238E27FC236}">
                <a16:creationId xmlns:a16="http://schemas.microsoft.com/office/drawing/2014/main" id="{A0C4F72E-1D8F-21E0-7C1B-07C66B0BD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263" y="1310251"/>
            <a:ext cx="2661027" cy="2318387"/>
          </a:xfrm>
          <a:prstGeom prst="rect">
            <a:avLst/>
          </a:prstGeom>
          <a:ln w="28575">
            <a:solidFill>
              <a:schemeClr val="tx1"/>
            </a:solidFill>
          </a:ln>
        </p:spPr>
      </p:pic>
      <p:pic>
        <p:nvPicPr>
          <p:cNvPr id="10" name="Picture 9">
            <a:extLst>
              <a:ext uri="{FF2B5EF4-FFF2-40B4-BE49-F238E27FC236}">
                <a16:creationId xmlns:a16="http://schemas.microsoft.com/office/drawing/2014/main" id="{DCE8A239-FEEE-1675-BC7E-84130762D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3368" y="1310252"/>
            <a:ext cx="2479914" cy="2347552"/>
          </a:xfrm>
          <a:prstGeom prst="rect">
            <a:avLst/>
          </a:prstGeom>
          <a:ln w="28575">
            <a:solidFill>
              <a:schemeClr val="tx1"/>
            </a:solidFill>
          </a:ln>
        </p:spPr>
      </p:pic>
      <p:pic>
        <p:nvPicPr>
          <p:cNvPr id="12" name="Picture 11">
            <a:extLst>
              <a:ext uri="{FF2B5EF4-FFF2-40B4-BE49-F238E27FC236}">
                <a16:creationId xmlns:a16="http://schemas.microsoft.com/office/drawing/2014/main" id="{62D4EC40-E7FC-5EFA-5E12-B1847541B3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17" y="4329076"/>
            <a:ext cx="2650867" cy="2410390"/>
          </a:xfrm>
          <a:prstGeom prst="rect">
            <a:avLst/>
          </a:prstGeom>
          <a:ln w="28575">
            <a:solidFill>
              <a:schemeClr val="tx1"/>
            </a:solidFill>
          </a:ln>
        </p:spPr>
      </p:pic>
      <p:pic>
        <p:nvPicPr>
          <p:cNvPr id="14" name="Picture 13">
            <a:extLst>
              <a:ext uri="{FF2B5EF4-FFF2-40B4-BE49-F238E27FC236}">
                <a16:creationId xmlns:a16="http://schemas.microsoft.com/office/drawing/2014/main" id="{0F730C6A-B212-3547-8FAD-6070ED371F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4579" y="4329076"/>
            <a:ext cx="2686313" cy="2410390"/>
          </a:xfrm>
          <a:prstGeom prst="rect">
            <a:avLst/>
          </a:prstGeom>
          <a:ln w="28575">
            <a:solidFill>
              <a:schemeClr val="tx1"/>
            </a:solidFill>
          </a:ln>
        </p:spPr>
      </p:pic>
      <p:pic>
        <p:nvPicPr>
          <p:cNvPr id="16" name="Picture 15">
            <a:extLst>
              <a:ext uri="{FF2B5EF4-FFF2-40B4-BE49-F238E27FC236}">
                <a16:creationId xmlns:a16="http://schemas.microsoft.com/office/drawing/2014/main" id="{F7DF2021-45D4-6EC2-8B01-12E2FA7FAB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7338" y="4329076"/>
            <a:ext cx="2643952" cy="2410390"/>
          </a:xfrm>
          <a:prstGeom prst="rect">
            <a:avLst/>
          </a:prstGeom>
          <a:ln w="28575">
            <a:solidFill>
              <a:schemeClr val="tx1"/>
            </a:solidFill>
          </a:ln>
        </p:spPr>
      </p:pic>
      <p:pic>
        <p:nvPicPr>
          <p:cNvPr id="18" name="Picture 17">
            <a:extLst>
              <a:ext uri="{FF2B5EF4-FFF2-40B4-BE49-F238E27FC236}">
                <a16:creationId xmlns:a16="http://schemas.microsoft.com/office/drawing/2014/main" id="{1397A32B-8586-8490-10E9-A4B22EC05D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3368" y="4329075"/>
            <a:ext cx="2479913" cy="2410391"/>
          </a:xfrm>
          <a:prstGeom prst="rect">
            <a:avLst/>
          </a:prstGeom>
          <a:ln w="28575">
            <a:solidFill>
              <a:schemeClr val="tx1"/>
            </a:solidFill>
          </a:ln>
        </p:spPr>
      </p:pic>
      <p:sp>
        <p:nvSpPr>
          <p:cNvPr id="19" name="TextBox 18">
            <a:extLst>
              <a:ext uri="{FF2B5EF4-FFF2-40B4-BE49-F238E27FC236}">
                <a16:creationId xmlns:a16="http://schemas.microsoft.com/office/drawing/2014/main" id="{7FAD8CE3-0566-0C6E-AB1E-0EA6D3DA1E93}"/>
              </a:ext>
            </a:extLst>
          </p:cNvPr>
          <p:cNvSpPr txBox="1"/>
          <p:nvPr/>
        </p:nvSpPr>
        <p:spPr>
          <a:xfrm>
            <a:off x="93132" y="804333"/>
            <a:ext cx="2497668" cy="338554"/>
          </a:xfrm>
          <a:prstGeom prst="rect">
            <a:avLst/>
          </a:prstGeom>
          <a:noFill/>
        </p:spPr>
        <p:txBody>
          <a:bodyPr wrap="square" rtlCol="0">
            <a:spAutoFit/>
          </a:bodyPr>
          <a:lstStyle/>
          <a:p>
            <a:pPr algn="ctr"/>
            <a:r>
              <a:rPr lang="en-IN" sz="1600" dirty="0"/>
              <a:t>Logistic Regression</a:t>
            </a:r>
          </a:p>
        </p:txBody>
      </p:sp>
      <p:sp>
        <p:nvSpPr>
          <p:cNvPr id="20" name="TextBox 19">
            <a:extLst>
              <a:ext uri="{FF2B5EF4-FFF2-40B4-BE49-F238E27FC236}">
                <a16:creationId xmlns:a16="http://schemas.microsoft.com/office/drawing/2014/main" id="{64B1E11E-7916-EF5E-01DC-A3DBCC3A2933}"/>
              </a:ext>
            </a:extLst>
          </p:cNvPr>
          <p:cNvSpPr txBox="1"/>
          <p:nvPr/>
        </p:nvSpPr>
        <p:spPr>
          <a:xfrm>
            <a:off x="3242733" y="804333"/>
            <a:ext cx="2497667" cy="338554"/>
          </a:xfrm>
          <a:prstGeom prst="rect">
            <a:avLst/>
          </a:prstGeom>
          <a:noFill/>
        </p:spPr>
        <p:txBody>
          <a:bodyPr wrap="square" rtlCol="0">
            <a:spAutoFit/>
          </a:bodyPr>
          <a:lstStyle/>
          <a:p>
            <a:pPr algn="ctr"/>
            <a:r>
              <a:rPr lang="en-IN" sz="1600" dirty="0"/>
              <a:t>Random Forest</a:t>
            </a:r>
          </a:p>
        </p:txBody>
      </p:sp>
      <p:sp>
        <p:nvSpPr>
          <p:cNvPr id="21" name="TextBox 20">
            <a:extLst>
              <a:ext uri="{FF2B5EF4-FFF2-40B4-BE49-F238E27FC236}">
                <a16:creationId xmlns:a16="http://schemas.microsoft.com/office/drawing/2014/main" id="{8115B755-B6EB-3FAD-7B70-A39F2CE7CE6E}"/>
              </a:ext>
            </a:extLst>
          </p:cNvPr>
          <p:cNvSpPr txBox="1"/>
          <p:nvPr/>
        </p:nvSpPr>
        <p:spPr>
          <a:xfrm>
            <a:off x="6392333" y="872067"/>
            <a:ext cx="2667000" cy="338554"/>
          </a:xfrm>
          <a:prstGeom prst="rect">
            <a:avLst/>
          </a:prstGeom>
          <a:noFill/>
        </p:spPr>
        <p:txBody>
          <a:bodyPr wrap="square" rtlCol="0">
            <a:spAutoFit/>
          </a:bodyPr>
          <a:lstStyle/>
          <a:p>
            <a:pPr algn="ctr"/>
            <a:r>
              <a:rPr lang="en-IN" sz="1600" dirty="0"/>
              <a:t>Multilayer Perceptron</a:t>
            </a:r>
          </a:p>
        </p:txBody>
      </p:sp>
      <p:sp>
        <p:nvSpPr>
          <p:cNvPr id="22" name="TextBox 21">
            <a:extLst>
              <a:ext uri="{FF2B5EF4-FFF2-40B4-BE49-F238E27FC236}">
                <a16:creationId xmlns:a16="http://schemas.microsoft.com/office/drawing/2014/main" id="{9239D6BC-E1C9-C0FE-BFAD-C44A7707EE9A}"/>
              </a:ext>
            </a:extLst>
          </p:cNvPr>
          <p:cNvSpPr txBox="1"/>
          <p:nvPr/>
        </p:nvSpPr>
        <p:spPr>
          <a:xfrm>
            <a:off x="9504339" y="804333"/>
            <a:ext cx="2594530" cy="338554"/>
          </a:xfrm>
          <a:prstGeom prst="rect">
            <a:avLst/>
          </a:prstGeom>
          <a:noFill/>
        </p:spPr>
        <p:txBody>
          <a:bodyPr wrap="square" rtlCol="0">
            <a:spAutoFit/>
          </a:bodyPr>
          <a:lstStyle/>
          <a:p>
            <a:pPr algn="ctr"/>
            <a:r>
              <a:rPr lang="en-IN" sz="1600" dirty="0"/>
              <a:t>Support Vector Machining</a:t>
            </a:r>
          </a:p>
        </p:txBody>
      </p:sp>
      <p:sp>
        <p:nvSpPr>
          <p:cNvPr id="23" name="TextBox 22">
            <a:extLst>
              <a:ext uri="{FF2B5EF4-FFF2-40B4-BE49-F238E27FC236}">
                <a16:creationId xmlns:a16="http://schemas.microsoft.com/office/drawing/2014/main" id="{08E1C871-F2F2-601D-436B-50DCC11C0098}"/>
              </a:ext>
            </a:extLst>
          </p:cNvPr>
          <p:cNvSpPr txBox="1"/>
          <p:nvPr/>
        </p:nvSpPr>
        <p:spPr>
          <a:xfrm>
            <a:off x="83191" y="3881737"/>
            <a:ext cx="2593166" cy="338554"/>
          </a:xfrm>
          <a:prstGeom prst="rect">
            <a:avLst/>
          </a:prstGeom>
          <a:noFill/>
        </p:spPr>
        <p:txBody>
          <a:bodyPr wrap="square" rtlCol="0">
            <a:spAutoFit/>
          </a:bodyPr>
          <a:lstStyle/>
          <a:p>
            <a:pPr algn="ctr"/>
            <a:r>
              <a:rPr lang="en-IN" sz="1600" dirty="0"/>
              <a:t>Naïve Bayes</a:t>
            </a:r>
          </a:p>
        </p:txBody>
      </p:sp>
      <p:sp>
        <p:nvSpPr>
          <p:cNvPr id="24" name="TextBox 23">
            <a:extLst>
              <a:ext uri="{FF2B5EF4-FFF2-40B4-BE49-F238E27FC236}">
                <a16:creationId xmlns:a16="http://schemas.microsoft.com/office/drawing/2014/main" id="{2BEC4622-3716-946A-2F9A-DD580BCA1C6A}"/>
              </a:ext>
            </a:extLst>
          </p:cNvPr>
          <p:cNvSpPr txBox="1"/>
          <p:nvPr/>
        </p:nvSpPr>
        <p:spPr>
          <a:xfrm>
            <a:off x="3336920" y="3881737"/>
            <a:ext cx="2593166" cy="338554"/>
          </a:xfrm>
          <a:prstGeom prst="rect">
            <a:avLst/>
          </a:prstGeom>
          <a:noFill/>
        </p:spPr>
        <p:txBody>
          <a:bodyPr wrap="square" rtlCol="0">
            <a:spAutoFit/>
          </a:bodyPr>
          <a:lstStyle/>
          <a:p>
            <a:pPr algn="ctr"/>
            <a:r>
              <a:rPr lang="en-IN" sz="1600" dirty="0"/>
              <a:t>Decision Tree</a:t>
            </a:r>
          </a:p>
        </p:txBody>
      </p:sp>
      <p:sp>
        <p:nvSpPr>
          <p:cNvPr id="25" name="TextBox 24">
            <a:extLst>
              <a:ext uri="{FF2B5EF4-FFF2-40B4-BE49-F238E27FC236}">
                <a16:creationId xmlns:a16="http://schemas.microsoft.com/office/drawing/2014/main" id="{C96877B5-3044-1710-7644-DFBCD1449C23}"/>
              </a:ext>
            </a:extLst>
          </p:cNvPr>
          <p:cNvSpPr txBox="1"/>
          <p:nvPr/>
        </p:nvSpPr>
        <p:spPr>
          <a:xfrm>
            <a:off x="6407338" y="3891150"/>
            <a:ext cx="2658533" cy="338554"/>
          </a:xfrm>
          <a:prstGeom prst="rect">
            <a:avLst/>
          </a:prstGeom>
          <a:noFill/>
        </p:spPr>
        <p:txBody>
          <a:bodyPr wrap="square" rtlCol="0">
            <a:spAutoFit/>
          </a:bodyPr>
          <a:lstStyle/>
          <a:p>
            <a:pPr algn="ctr"/>
            <a:r>
              <a:rPr lang="en-IN" sz="1600" dirty="0"/>
              <a:t>XG Boost</a:t>
            </a:r>
          </a:p>
        </p:txBody>
      </p:sp>
      <p:sp>
        <p:nvSpPr>
          <p:cNvPr id="26" name="TextBox 25">
            <a:extLst>
              <a:ext uri="{FF2B5EF4-FFF2-40B4-BE49-F238E27FC236}">
                <a16:creationId xmlns:a16="http://schemas.microsoft.com/office/drawing/2014/main" id="{A281E7B7-825C-8F00-DD34-5BB725F2F88B}"/>
              </a:ext>
            </a:extLst>
          </p:cNvPr>
          <p:cNvSpPr txBox="1"/>
          <p:nvPr/>
        </p:nvSpPr>
        <p:spPr>
          <a:xfrm>
            <a:off x="9821333" y="3911084"/>
            <a:ext cx="2277536" cy="338554"/>
          </a:xfrm>
          <a:prstGeom prst="rect">
            <a:avLst/>
          </a:prstGeom>
          <a:noFill/>
        </p:spPr>
        <p:txBody>
          <a:bodyPr wrap="square" rtlCol="0">
            <a:spAutoFit/>
          </a:bodyPr>
          <a:lstStyle/>
          <a:p>
            <a:pPr algn="ctr"/>
            <a:r>
              <a:rPr lang="en-IN" sz="1600" dirty="0"/>
              <a:t>AdaBoost</a:t>
            </a:r>
          </a:p>
        </p:txBody>
      </p:sp>
      <p:sp>
        <p:nvSpPr>
          <p:cNvPr id="3" name="TextBox 2">
            <a:extLst>
              <a:ext uri="{FF2B5EF4-FFF2-40B4-BE49-F238E27FC236}">
                <a16:creationId xmlns:a16="http://schemas.microsoft.com/office/drawing/2014/main" id="{8DD68243-673C-AF90-7CC5-23639B31FF0E}"/>
              </a:ext>
            </a:extLst>
          </p:cNvPr>
          <p:cNvSpPr txBox="1"/>
          <p:nvPr/>
        </p:nvSpPr>
        <p:spPr>
          <a:xfrm>
            <a:off x="687897" y="1593070"/>
            <a:ext cx="411062" cy="259121"/>
          </a:xfrm>
          <a:prstGeom prst="rect">
            <a:avLst/>
          </a:prstGeom>
          <a:noFill/>
        </p:spPr>
        <p:txBody>
          <a:bodyPr wrap="square" rtlCol="0">
            <a:spAutoFit/>
          </a:bodyPr>
          <a:lstStyle/>
          <a:p>
            <a:r>
              <a:rPr lang="en-IN" sz="1100" dirty="0">
                <a:solidFill>
                  <a:schemeClr val="bg2"/>
                </a:solidFill>
              </a:rPr>
              <a:t>TN</a:t>
            </a:r>
          </a:p>
        </p:txBody>
      </p:sp>
      <p:sp>
        <p:nvSpPr>
          <p:cNvPr id="5" name="TextBox 4">
            <a:extLst>
              <a:ext uri="{FF2B5EF4-FFF2-40B4-BE49-F238E27FC236}">
                <a16:creationId xmlns:a16="http://schemas.microsoft.com/office/drawing/2014/main" id="{6B9F1706-E795-7928-B68F-489501E83958}"/>
              </a:ext>
            </a:extLst>
          </p:cNvPr>
          <p:cNvSpPr txBox="1"/>
          <p:nvPr/>
        </p:nvSpPr>
        <p:spPr>
          <a:xfrm>
            <a:off x="1610685" y="1614706"/>
            <a:ext cx="411061" cy="261610"/>
          </a:xfrm>
          <a:prstGeom prst="rect">
            <a:avLst/>
          </a:prstGeom>
          <a:noFill/>
        </p:spPr>
        <p:txBody>
          <a:bodyPr wrap="square" rtlCol="0">
            <a:spAutoFit/>
          </a:bodyPr>
          <a:lstStyle/>
          <a:p>
            <a:r>
              <a:rPr lang="en-IN" sz="1100" dirty="0">
                <a:solidFill>
                  <a:schemeClr val="bg1"/>
                </a:solidFill>
              </a:rPr>
              <a:t>FP</a:t>
            </a:r>
          </a:p>
        </p:txBody>
      </p:sp>
      <p:sp>
        <p:nvSpPr>
          <p:cNvPr id="7" name="TextBox 6">
            <a:extLst>
              <a:ext uri="{FF2B5EF4-FFF2-40B4-BE49-F238E27FC236}">
                <a16:creationId xmlns:a16="http://schemas.microsoft.com/office/drawing/2014/main" id="{9BCBC990-F082-F2E8-1210-7CB42B77B414}"/>
              </a:ext>
            </a:extLst>
          </p:cNvPr>
          <p:cNvSpPr txBox="1"/>
          <p:nvPr/>
        </p:nvSpPr>
        <p:spPr>
          <a:xfrm>
            <a:off x="687897" y="2557307"/>
            <a:ext cx="494952" cy="261610"/>
          </a:xfrm>
          <a:prstGeom prst="rect">
            <a:avLst/>
          </a:prstGeom>
          <a:noFill/>
        </p:spPr>
        <p:txBody>
          <a:bodyPr wrap="square" rtlCol="0">
            <a:spAutoFit/>
          </a:bodyPr>
          <a:lstStyle/>
          <a:p>
            <a:r>
              <a:rPr lang="en-IN" sz="1100" dirty="0"/>
              <a:t>FN</a:t>
            </a:r>
          </a:p>
        </p:txBody>
      </p:sp>
      <p:sp>
        <p:nvSpPr>
          <p:cNvPr id="9" name="TextBox 8">
            <a:extLst>
              <a:ext uri="{FF2B5EF4-FFF2-40B4-BE49-F238E27FC236}">
                <a16:creationId xmlns:a16="http://schemas.microsoft.com/office/drawing/2014/main" id="{0C96A2D9-8D32-FA26-8AF1-0743513C87CC}"/>
              </a:ext>
            </a:extLst>
          </p:cNvPr>
          <p:cNvSpPr txBox="1"/>
          <p:nvPr/>
        </p:nvSpPr>
        <p:spPr>
          <a:xfrm>
            <a:off x="1627462" y="2557307"/>
            <a:ext cx="362939" cy="269999"/>
          </a:xfrm>
          <a:prstGeom prst="rect">
            <a:avLst/>
          </a:prstGeom>
          <a:noFill/>
        </p:spPr>
        <p:txBody>
          <a:bodyPr wrap="square" rtlCol="0">
            <a:spAutoFit/>
          </a:bodyPr>
          <a:lstStyle/>
          <a:p>
            <a:r>
              <a:rPr lang="en-IN" sz="1100" dirty="0"/>
              <a:t>TP</a:t>
            </a:r>
          </a:p>
        </p:txBody>
      </p:sp>
      <p:sp>
        <p:nvSpPr>
          <p:cNvPr id="11" name="TextBox 10">
            <a:extLst>
              <a:ext uri="{FF2B5EF4-FFF2-40B4-BE49-F238E27FC236}">
                <a16:creationId xmlns:a16="http://schemas.microsoft.com/office/drawing/2014/main" id="{AEEB0EC3-8C6F-17F4-2742-A33BFC2272C4}"/>
              </a:ext>
            </a:extLst>
          </p:cNvPr>
          <p:cNvSpPr txBox="1"/>
          <p:nvPr/>
        </p:nvSpPr>
        <p:spPr>
          <a:xfrm>
            <a:off x="3888257" y="1612929"/>
            <a:ext cx="411062" cy="259121"/>
          </a:xfrm>
          <a:prstGeom prst="rect">
            <a:avLst/>
          </a:prstGeom>
          <a:noFill/>
        </p:spPr>
        <p:txBody>
          <a:bodyPr wrap="square" rtlCol="0">
            <a:spAutoFit/>
          </a:bodyPr>
          <a:lstStyle/>
          <a:p>
            <a:r>
              <a:rPr lang="en-IN" sz="1100" dirty="0">
                <a:solidFill>
                  <a:schemeClr val="bg2"/>
                </a:solidFill>
              </a:rPr>
              <a:t>TN</a:t>
            </a:r>
          </a:p>
        </p:txBody>
      </p:sp>
      <p:sp>
        <p:nvSpPr>
          <p:cNvPr id="13" name="TextBox 12">
            <a:extLst>
              <a:ext uri="{FF2B5EF4-FFF2-40B4-BE49-F238E27FC236}">
                <a16:creationId xmlns:a16="http://schemas.microsoft.com/office/drawing/2014/main" id="{32FEFEB1-1C5B-5F51-055F-E9ED178EFC74}"/>
              </a:ext>
            </a:extLst>
          </p:cNvPr>
          <p:cNvSpPr txBox="1"/>
          <p:nvPr/>
        </p:nvSpPr>
        <p:spPr>
          <a:xfrm>
            <a:off x="4802050" y="1612929"/>
            <a:ext cx="411061" cy="261610"/>
          </a:xfrm>
          <a:prstGeom prst="rect">
            <a:avLst/>
          </a:prstGeom>
          <a:noFill/>
        </p:spPr>
        <p:txBody>
          <a:bodyPr wrap="square" rtlCol="0">
            <a:spAutoFit/>
          </a:bodyPr>
          <a:lstStyle/>
          <a:p>
            <a:r>
              <a:rPr lang="en-IN" sz="1100" dirty="0">
                <a:solidFill>
                  <a:schemeClr val="bg1"/>
                </a:solidFill>
              </a:rPr>
              <a:t>FP</a:t>
            </a:r>
          </a:p>
        </p:txBody>
      </p:sp>
      <p:sp>
        <p:nvSpPr>
          <p:cNvPr id="15" name="TextBox 14">
            <a:extLst>
              <a:ext uri="{FF2B5EF4-FFF2-40B4-BE49-F238E27FC236}">
                <a16:creationId xmlns:a16="http://schemas.microsoft.com/office/drawing/2014/main" id="{7DA48B8C-3162-D28A-17BC-26A8E7D47F35}"/>
              </a:ext>
            </a:extLst>
          </p:cNvPr>
          <p:cNvSpPr txBox="1"/>
          <p:nvPr/>
        </p:nvSpPr>
        <p:spPr>
          <a:xfrm>
            <a:off x="3858742" y="2576789"/>
            <a:ext cx="494952" cy="261610"/>
          </a:xfrm>
          <a:prstGeom prst="rect">
            <a:avLst/>
          </a:prstGeom>
          <a:noFill/>
        </p:spPr>
        <p:txBody>
          <a:bodyPr wrap="square" rtlCol="0">
            <a:spAutoFit/>
          </a:bodyPr>
          <a:lstStyle/>
          <a:p>
            <a:r>
              <a:rPr lang="en-IN" sz="1100" dirty="0"/>
              <a:t>FN</a:t>
            </a:r>
          </a:p>
        </p:txBody>
      </p:sp>
      <p:sp>
        <p:nvSpPr>
          <p:cNvPr id="17" name="TextBox 16">
            <a:extLst>
              <a:ext uri="{FF2B5EF4-FFF2-40B4-BE49-F238E27FC236}">
                <a16:creationId xmlns:a16="http://schemas.microsoft.com/office/drawing/2014/main" id="{FA3F969C-7067-BF00-8FA9-D20553E11942}"/>
              </a:ext>
            </a:extLst>
          </p:cNvPr>
          <p:cNvSpPr txBox="1"/>
          <p:nvPr/>
        </p:nvSpPr>
        <p:spPr>
          <a:xfrm>
            <a:off x="4793393" y="2533332"/>
            <a:ext cx="362939" cy="269999"/>
          </a:xfrm>
          <a:prstGeom prst="rect">
            <a:avLst/>
          </a:prstGeom>
          <a:noFill/>
        </p:spPr>
        <p:txBody>
          <a:bodyPr wrap="square" rtlCol="0">
            <a:spAutoFit/>
          </a:bodyPr>
          <a:lstStyle/>
          <a:p>
            <a:r>
              <a:rPr lang="en-IN" sz="1100" dirty="0"/>
              <a:t>TP</a:t>
            </a:r>
          </a:p>
        </p:txBody>
      </p:sp>
      <p:sp>
        <p:nvSpPr>
          <p:cNvPr id="27" name="TextBox 26">
            <a:extLst>
              <a:ext uri="{FF2B5EF4-FFF2-40B4-BE49-F238E27FC236}">
                <a16:creationId xmlns:a16="http://schemas.microsoft.com/office/drawing/2014/main" id="{BC56E5CF-7DCB-BCE8-DAE1-CF0AE6A127DE}"/>
              </a:ext>
            </a:extLst>
          </p:cNvPr>
          <p:cNvSpPr txBox="1"/>
          <p:nvPr/>
        </p:nvSpPr>
        <p:spPr>
          <a:xfrm>
            <a:off x="7038363" y="1638749"/>
            <a:ext cx="411062" cy="259121"/>
          </a:xfrm>
          <a:prstGeom prst="rect">
            <a:avLst/>
          </a:prstGeom>
          <a:noFill/>
        </p:spPr>
        <p:txBody>
          <a:bodyPr wrap="square" rtlCol="0">
            <a:spAutoFit/>
          </a:bodyPr>
          <a:lstStyle/>
          <a:p>
            <a:r>
              <a:rPr lang="en-IN" sz="1100" dirty="0">
                <a:solidFill>
                  <a:schemeClr val="bg2"/>
                </a:solidFill>
              </a:rPr>
              <a:t>TN</a:t>
            </a:r>
          </a:p>
        </p:txBody>
      </p:sp>
      <p:sp>
        <p:nvSpPr>
          <p:cNvPr id="28" name="TextBox 27">
            <a:extLst>
              <a:ext uri="{FF2B5EF4-FFF2-40B4-BE49-F238E27FC236}">
                <a16:creationId xmlns:a16="http://schemas.microsoft.com/office/drawing/2014/main" id="{7E99A577-00F2-51AD-A8C4-6B34F105A8D0}"/>
              </a:ext>
            </a:extLst>
          </p:cNvPr>
          <p:cNvSpPr txBox="1"/>
          <p:nvPr/>
        </p:nvSpPr>
        <p:spPr>
          <a:xfrm>
            <a:off x="7948764" y="1654302"/>
            <a:ext cx="411061" cy="261610"/>
          </a:xfrm>
          <a:prstGeom prst="rect">
            <a:avLst/>
          </a:prstGeom>
          <a:noFill/>
        </p:spPr>
        <p:txBody>
          <a:bodyPr wrap="square" rtlCol="0">
            <a:spAutoFit/>
          </a:bodyPr>
          <a:lstStyle/>
          <a:p>
            <a:r>
              <a:rPr lang="en-IN" sz="1100" dirty="0">
                <a:solidFill>
                  <a:schemeClr val="bg1"/>
                </a:solidFill>
              </a:rPr>
              <a:t>FP</a:t>
            </a:r>
          </a:p>
        </p:txBody>
      </p:sp>
      <p:sp>
        <p:nvSpPr>
          <p:cNvPr id="29" name="TextBox 28">
            <a:extLst>
              <a:ext uri="{FF2B5EF4-FFF2-40B4-BE49-F238E27FC236}">
                <a16:creationId xmlns:a16="http://schemas.microsoft.com/office/drawing/2014/main" id="{39DE52D8-D44A-93D3-A204-DA2E1AB41075}"/>
              </a:ext>
            </a:extLst>
          </p:cNvPr>
          <p:cNvSpPr txBox="1"/>
          <p:nvPr/>
        </p:nvSpPr>
        <p:spPr>
          <a:xfrm>
            <a:off x="7038363" y="2599468"/>
            <a:ext cx="494952" cy="261610"/>
          </a:xfrm>
          <a:prstGeom prst="rect">
            <a:avLst/>
          </a:prstGeom>
          <a:noFill/>
        </p:spPr>
        <p:txBody>
          <a:bodyPr wrap="square" rtlCol="0">
            <a:spAutoFit/>
          </a:bodyPr>
          <a:lstStyle/>
          <a:p>
            <a:r>
              <a:rPr lang="en-IN" sz="1100" dirty="0"/>
              <a:t>FN</a:t>
            </a:r>
          </a:p>
        </p:txBody>
      </p:sp>
      <p:sp>
        <p:nvSpPr>
          <p:cNvPr id="30" name="TextBox 29">
            <a:extLst>
              <a:ext uri="{FF2B5EF4-FFF2-40B4-BE49-F238E27FC236}">
                <a16:creationId xmlns:a16="http://schemas.microsoft.com/office/drawing/2014/main" id="{2006968D-A920-7532-63A1-B86E52F590C2}"/>
              </a:ext>
            </a:extLst>
          </p:cNvPr>
          <p:cNvSpPr txBox="1"/>
          <p:nvPr/>
        </p:nvSpPr>
        <p:spPr>
          <a:xfrm>
            <a:off x="7958394" y="2599468"/>
            <a:ext cx="362939" cy="269999"/>
          </a:xfrm>
          <a:prstGeom prst="rect">
            <a:avLst/>
          </a:prstGeom>
          <a:noFill/>
        </p:spPr>
        <p:txBody>
          <a:bodyPr wrap="square" rtlCol="0">
            <a:spAutoFit/>
          </a:bodyPr>
          <a:lstStyle/>
          <a:p>
            <a:r>
              <a:rPr lang="en-IN" sz="1100" dirty="0"/>
              <a:t>TP</a:t>
            </a:r>
          </a:p>
        </p:txBody>
      </p:sp>
      <p:sp>
        <p:nvSpPr>
          <p:cNvPr id="31" name="TextBox 30">
            <a:extLst>
              <a:ext uri="{FF2B5EF4-FFF2-40B4-BE49-F238E27FC236}">
                <a16:creationId xmlns:a16="http://schemas.microsoft.com/office/drawing/2014/main" id="{0FF547DA-2031-7484-2050-F468036B026D}"/>
              </a:ext>
            </a:extLst>
          </p:cNvPr>
          <p:cNvSpPr txBox="1"/>
          <p:nvPr/>
        </p:nvSpPr>
        <p:spPr>
          <a:xfrm>
            <a:off x="10082169" y="1614174"/>
            <a:ext cx="411062" cy="259121"/>
          </a:xfrm>
          <a:prstGeom prst="rect">
            <a:avLst/>
          </a:prstGeom>
          <a:noFill/>
        </p:spPr>
        <p:txBody>
          <a:bodyPr wrap="square" rtlCol="0">
            <a:spAutoFit/>
          </a:bodyPr>
          <a:lstStyle/>
          <a:p>
            <a:r>
              <a:rPr lang="en-IN" sz="1100" dirty="0">
                <a:solidFill>
                  <a:schemeClr val="bg2"/>
                </a:solidFill>
              </a:rPr>
              <a:t>TN</a:t>
            </a:r>
          </a:p>
        </p:txBody>
      </p:sp>
      <p:sp>
        <p:nvSpPr>
          <p:cNvPr id="32" name="TextBox 31">
            <a:extLst>
              <a:ext uri="{FF2B5EF4-FFF2-40B4-BE49-F238E27FC236}">
                <a16:creationId xmlns:a16="http://schemas.microsoft.com/office/drawing/2014/main" id="{C00B0234-36C6-9E67-BDE2-F1AC959EB7DB}"/>
              </a:ext>
            </a:extLst>
          </p:cNvPr>
          <p:cNvSpPr txBox="1"/>
          <p:nvPr/>
        </p:nvSpPr>
        <p:spPr>
          <a:xfrm>
            <a:off x="10991115" y="1615826"/>
            <a:ext cx="411061" cy="261610"/>
          </a:xfrm>
          <a:prstGeom prst="rect">
            <a:avLst/>
          </a:prstGeom>
          <a:noFill/>
        </p:spPr>
        <p:txBody>
          <a:bodyPr wrap="square" rtlCol="0">
            <a:spAutoFit/>
          </a:bodyPr>
          <a:lstStyle/>
          <a:p>
            <a:r>
              <a:rPr lang="en-IN" sz="1100" dirty="0">
                <a:solidFill>
                  <a:schemeClr val="bg1"/>
                </a:solidFill>
              </a:rPr>
              <a:t>FP</a:t>
            </a:r>
          </a:p>
        </p:txBody>
      </p:sp>
      <p:sp>
        <p:nvSpPr>
          <p:cNvPr id="33" name="TextBox 32">
            <a:extLst>
              <a:ext uri="{FF2B5EF4-FFF2-40B4-BE49-F238E27FC236}">
                <a16:creationId xmlns:a16="http://schemas.microsoft.com/office/drawing/2014/main" id="{2FA3AB2E-7038-B656-0124-D70664B3F4B9}"/>
              </a:ext>
            </a:extLst>
          </p:cNvPr>
          <p:cNvSpPr txBox="1"/>
          <p:nvPr/>
        </p:nvSpPr>
        <p:spPr>
          <a:xfrm>
            <a:off x="10082169" y="2599468"/>
            <a:ext cx="494952" cy="261610"/>
          </a:xfrm>
          <a:prstGeom prst="rect">
            <a:avLst/>
          </a:prstGeom>
          <a:noFill/>
        </p:spPr>
        <p:txBody>
          <a:bodyPr wrap="square" rtlCol="0">
            <a:spAutoFit/>
          </a:bodyPr>
          <a:lstStyle/>
          <a:p>
            <a:r>
              <a:rPr lang="en-IN" sz="1100" dirty="0"/>
              <a:t>FN</a:t>
            </a:r>
          </a:p>
        </p:txBody>
      </p:sp>
      <p:sp>
        <p:nvSpPr>
          <p:cNvPr id="34" name="TextBox 33">
            <a:extLst>
              <a:ext uri="{FF2B5EF4-FFF2-40B4-BE49-F238E27FC236}">
                <a16:creationId xmlns:a16="http://schemas.microsoft.com/office/drawing/2014/main" id="{2C77F3CC-A8F0-3347-072B-65F9D0981D0C}"/>
              </a:ext>
            </a:extLst>
          </p:cNvPr>
          <p:cNvSpPr txBox="1"/>
          <p:nvPr/>
        </p:nvSpPr>
        <p:spPr>
          <a:xfrm>
            <a:off x="11003635" y="2580452"/>
            <a:ext cx="362939" cy="269999"/>
          </a:xfrm>
          <a:prstGeom prst="rect">
            <a:avLst/>
          </a:prstGeom>
          <a:noFill/>
        </p:spPr>
        <p:txBody>
          <a:bodyPr wrap="square" rtlCol="0">
            <a:spAutoFit/>
          </a:bodyPr>
          <a:lstStyle/>
          <a:p>
            <a:r>
              <a:rPr lang="en-IN" sz="1100" dirty="0"/>
              <a:t>TP</a:t>
            </a:r>
          </a:p>
        </p:txBody>
      </p:sp>
      <p:sp>
        <p:nvSpPr>
          <p:cNvPr id="35" name="TextBox 34">
            <a:extLst>
              <a:ext uri="{FF2B5EF4-FFF2-40B4-BE49-F238E27FC236}">
                <a16:creationId xmlns:a16="http://schemas.microsoft.com/office/drawing/2014/main" id="{F2664A37-EBBC-9C59-D1E3-DD92DBEC325A}"/>
              </a:ext>
            </a:extLst>
          </p:cNvPr>
          <p:cNvSpPr txBox="1"/>
          <p:nvPr/>
        </p:nvSpPr>
        <p:spPr>
          <a:xfrm>
            <a:off x="687886" y="4663149"/>
            <a:ext cx="411062" cy="259121"/>
          </a:xfrm>
          <a:prstGeom prst="rect">
            <a:avLst/>
          </a:prstGeom>
          <a:noFill/>
        </p:spPr>
        <p:txBody>
          <a:bodyPr wrap="square" rtlCol="0">
            <a:spAutoFit/>
          </a:bodyPr>
          <a:lstStyle/>
          <a:p>
            <a:r>
              <a:rPr lang="en-IN" sz="1100" dirty="0">
                <a:solidFill>
                  <a:schemeClr val="bg2"/>
                </a:solidFill>
              </a:rPr>
              <a:t>TN</a:t>
            </a:r>
          </a:p>
        </p:txBody>
      </p:sp>
      <p:sp>
        <p:nvSpPr>
          <p:cNvPr id="36" name="TextBox 35">
            <a:extLst>
              <a:ext uri="{FF2B5EF4-FFF2-40B4-BE49-F238E27FC236}">
                <a16:creationId xmlns:a16="http://schemas.microsoft.com/office/drawing/2014/main" id="{5D01309B-032B-8D8F-0997-FDF047887DCA}"/>
              </a:ext>
            </a:extLst>
          </p:cNvPr>
          <p:cNvSpPr txBox="1"/>
          <p:nvPr/>
        </p:nvSpPr>
        <p:spPr>
          <a:xfrm>
            <a:off x="1633318" y="4698816"/>
            <a:ext cx="411061" cy="261610"/>
          </a:xfrm>
          <a:prstGeom prst="rect">
            <a:avLst/>
          </a:prstGeom>
          <a:noFill/>
        </p:spPr>
        <p:txBody>
          <a:bodyPr wrap="square" rtlCol="0">
            <a:spAutoFit/>
          </a:bodyPr>
          <a:lstStyle/>
          <a:p>
            <a:r>
              <a:rPr lang="en-IN" sz="1100" dirty="0">
                <a:solidFill>
                  <a:schemeClr val="bg1"/>
                </a:solidFill>
              </a:rPr>
              <a:t>FP</a:t>
            </a:r>
          </a:p>
        </p:txBody>
      </p:sp>
      <p:sp>
        <p:nvSpPr>
          <p:cNvPr id="37" name="TextBox 36">
            <a:extLst>
              <a:ext uri="{FF2B5EF4-FFF2-40B4-BE49-F238E27FC236}">
                <a16:creationId xmlns:a16="http://schemas.microsoft.com/office/drawing/2014/main" id="{E8EBF880-1055-E339-4A05-4CC8FAAEAB1F}"/>
              </a:ext>
            </a:extLst>
          </p:cNvPr>
          <p:cNvSpPr txBox="1"/>
          <p:nvPr/>
        </p:nvSpPr>
        <p:spPr>
          <a:xfrm>
            <a:off x="687897" y="5663613"/>
            <a:ext cx="494952" cy="261610"/>
          </a:xfrm>
          <a:prstGeom prst="rect">
            <a:avLst/>
          </a:prstGeom>
          <a:noFill/>
        </p:spPr>
        <p:txBody>
          <a:bodyPr wrap="square" rtlCol="0">
            <a:spAutoFit/>
          </a:bodyPr>
          <a:lstStyle/>
          <a:p>
            <a:r>
              <a:rPr lang="en-IN" sz="1100" dirty="0"/>
              <a:t>FN</a:t>
            </a:r>
          </a:p>
        </p:txBody>
      </p:sp>
      <p:sp>
        <p:nvSpPr>
          <p:cNvPr id="38" name="TextBox 37">
            <a:extLst>
              <a:ext uri="{FF2B5EF4-FFF2-40B4-BE49-F238E27FC236}">
                <a16:creationId xmlns:a16="http://schemas.microsoft.com/office/drawing/2014/main" id="{8B9B6CAA-8C3E-8314-C2EE-28EDECA2B6AD}"/>
              </a:ext>
            </a:extLst>
          </p:cNvPr>
          <p:cNvSpPr txBox="1"/>
          <p:nvPr/>
        </p:nvSpPr>
        <p:spPr>
          <a:xfrm>
            <a:off x="1633940" y="5669670"/>
            <a:ext cx="362939" cy="269999"/>
          </a:xfrm>
          <a:prstGeom prst="rect">
            <a:avLst/>
          </a:prstGeom>
          <a:noFill/>
        </p:spPr>
        <p:txBody>
          <a:bodyPr wrap="square" rtlCol="0">
            <a:spAutoFit/>
          </a:bodyPr>
          <a:lstStyle/>
          <a:p>
            <a:r>
              <a:rPr lang="en-IN" sz="1100" dirty="0"/>
              <a:t>TP</a:t>
            </a:r>
          </a:p>
        </p:txBody>
      </p:sp>
      <p:sp>
        <p:nvSpPr>
          <p:cNvPr id="39" name="TextBox 38">
            <a:extLst>
              <a:ext uri="{FF2B5EF4-FFF2-40B4-BE49-F238E27FC236}">
                <a16:creationId xmlns:a16="http://schemas.microsoft.com/office/drawing/2014/main" id="{AC5697AF-C12A-4DD7-70D0-7AE2A7D0D2FE}"/>
              </a:ext>
            </a:extLst>
          </p:cNvPr>
          <p:cNvSpPr txBox="1"/>
          <p:nvPr/>
        </p:nvSpPr>
        <p:spPr>
          <a:xfrm>
            <a:off x="3875617" y="4697582"/>
            <a:ext cx="411062" cy="259121"/>
          </a:xfrm>
          <a:prstGeom prst="rect">
            <a:avLst/>
          </a:prstGeom>
          <a:noFill/>
        </p:spPr>
        <p:txBody>
          <a:bodyPr wrap="square" rtlCol="0">
            <a:spAutoFit/>
          </a:bodyPr>
          <a:lstStyle/>
          <a:p>
            <a:r>
              <a:rPr lang="en-IN" sz="1100" dirty="0">
                <a:solidFill>
                  <a:schemeClr val="bg2"/>
                </a:solidFill>
              </a:rPr>
              <a:t>TN</a:t>
            </a:r>
          </a:p>
        </p:txBody>
      </p:sp>
      <p:sp>
        <p:nvSpPr>
          <p:cNvPr id="40" name="TextBox 39">
            <a:extLst>
              <a:ext uri="{FF2B5EF4-FFF2-40B4-BE49-F238E27FC236}">
                <a16:creationId xmlns:a16="http://schemas.microsoft.com/office/drawing/2014/main" id="{930AF499-B983-E20A-3F4E-66E5FACD087D}"/>
              </a:ext>
            </a:extLst>
          </p:cNvPr>
          <p:cNvSpPr txBox="1"/>
          <p:nvPr/>
        </p:nvSpPr>
        <p:spPr>
          <a:xfrm>
            <a:off x="4793393" y="4678888"/>
            <a:ext cx="411061" cy="261610"/>
          </a:xfrm>
          <a:prstGeom prst="rect">
            <a:avLst/>
          </a:prstGeom>
          <a:noFill/>
        </p:spPr>
        <p:txBody>
          <a:bodyPr wrap="square" rtlCol="0">
            <a:spAutoFit/>
          </a:bodyPr>
          <a:lstStyle/>
          <a:p>
            <a:r>
              <a:rPr lang="en-IN" sz="1100" dirty="0">
                <a:solidFill>
                  <a:schemeClr val="bg1"/>
                </a:solidFill>
              </a:rPr>
              <a:t>FP</a:t>
            </a:r>
          </a:p>
        </p:txBody>
      </p:sp>
      <p:sp>
        <p:nvSpPr>
          <p:cNvPr id="41" name="TextBox 40">
            <a:extLst>
              <a:ext uri="{FF2B5EF4-FFF2-40B4-BE49-F238E27FC236}">
                <a16:creationId xmlns:a16="http://schemas.microsoft.com/office/drawing/2014/main" id="{33882494-EC0C-8BF6-56BF-F72CD6844001}"/>
              </a:ext>
            </a:extLst>
          </p:cNvPr>
          <p:cNvSpPr txBox="1"/>
          <p:nvPr/>
        </p:nvSpPr>
        <p:spPr>
          <a:xfrm>
            <a:off x="3833672" y="5645003"/>
            <a:ext cx="494952" cy="261610"/>
          </a:xfrm>
          <a:prstGeom prst="rect">
            <a:avLst/>
          </a:prstGeom>
          <a:noFill/>
        </p:spPr>
        <p:txBody>
          <a:bodyPr wrap="square" rtlCol="0">
            <a:spAutoFit/>
          </a:bodyPr>
          <a:lstStyle/>
          <a:p>
            <a:r>
              <a:rPr lang="en-IN" sz="1100" dirty="0"/>
              <a:t>FN</a:t>
            </a:r>
          </a:p>
        </p:txBody>
      </p:sp>
      <p:sp>
        <p:nvSpPr>
          <p:cNvPr id="42" name="TextBox 41">
            <a:extLst>
              <a:ext uri="{FF2B5EF4-FFF2-40B4-BE49-F238E27FC236}">
                <a16:creationId xmlns:a16="http://schemas.microsoft.com/office/drawing/2014/main" id="{F306B3C6-1176-1D74-2C19-0A0F1DEA2BAF}"/>
              </a:ext>
            </a:extLst>
          </p:cNvPr>
          <p:cNvSpPr txBox="1"/>
          <p:nvPr/>
        </p:nvSpPr>
        <p:spPr>
          <a:xfrm>
            <a:off x="4793393" y="5652991"/>
            <a:ext cx="362939" cy="269999"/>
          </a:xfrm>
          <a:prstGeom prst="rect">
            <a:avLst/>
          </a:prstGeom>
          <a:noFill/>
        </p:spPr>
        <p:txBody>
          <a:bodyPr wrap="square" rtlCol="0">
            <a:spAutoFit/>
          </a:bodyPr>
          <a:lstStyle/>
          <a:p>
            <a:r>
              <a:rPr lang="en-IN" sz="1100" dirty="0"/>
              <a:t>TP</a:t>
            </a:r>
          </a:p>
        </p:txBody>
      </p:sp>
      <p:sp>
        <p:nvSpPr>
          <p:cNvPr id="43" name="TextBox 42">
            <a:extLst>
              <a:ext uri="{FF2B5EF4-FFF2-40B4-BE49-F238E27FC236}">
                <a16:creationId xmlns:a16="http://schemas.microsoft.com/office/drawing/2014/main" id="{5AF3982E-2B35-B34D-BE79-4AA9221C2894}"/>
              </a:ext>
            </a:extLst>
          </p:cNvPr>
          <p:cNvSpPr txBox="1"/>
          <p:nvPr/>
        </p:nvSpPr>
        <p:spPr>
          <a:xfrm>
            <a:off x="6987570" y="4664589"/>
            <a:ext cx="411062" cy="259121"/>
          </a:xfrm>
          <a:prstGeom prst="rect">
            <a:avLst/>
          </a:prstGeom>
          <a:noFill/>
        </p:spPr>
        <p:txBody>
          <a:bodyPr wrap="square" rtlCol="0">
            <a:spAutoFit/>
          </a:bodyPr>
          <a:lstStyle/>
          <a:p>
            <a:r>
              <a:rPr lang="en-IN" sz="1100" dirty="0">
                <a:solidFill>
                  <a:schemeClr val="bg2"/>
                </a:solidFill>
              </a:rPr>
              <a:t>TN</a:t>
            </a:r>
          </a:p>
        </p:txBody>
      </p:sp>
      <p:sp>
        <p:nvSpPr>
          <p:cNvPr id="44" name="TextBox 43">
            <a:extLst>
              <a:ext uri="{FF2B5EF4-FFF2-40B4-BE49-F238E27FC236}">
                <a16:creationId xmlns:a16="http://schemas.microsoft.com/office/drawing/2014/main" id="{29038CB6-BF85-C655-F4F5-7FB1AFE6EEF3}"/>
              </a:ext>
            </a:extLst>
          </p:cNvPr>
          <p:cNvSpPr txBox="1"/>
          <p:nvPr/>
        </p:nvSpPr>
        <p:spPr>
          <a:xfrm>
            <a:off x="7938226" y="4678888"/>
            <a:ext cx="411061" cy="261610"/>
          </a:xfrm>
          <a:prstGeom prst="rect">
            <a:avLst/>
          </a:prstGeom>
          <a:noFill/>
        </p:spPr>
        <p:txBody>
          <a:bodyPr wrap="square" rtlCol="0">
            <a:spAutoFit/>
          </a:bodyPr>
          <a:lstStyle/>
          <a:p>
            <a:r>
              <a:rPr lang="en-IN" sz="1100" dirty="0">
                <a:solidFill>
                  <a:schemeClr val="bg1"/>
                </a:solidFill>
              </a:rPr>
              <a:t>FP</a:t>
            </a:r>
          </a:p>
        </p:txBody>
      </p:sp>
      <p:sp>
        <p:nvSpPr>
          <p:cNvPr id="45" name="TextBox 44">
            <a:extLst>
              <a:ext uri="{FF2B5EF4-FFF2-40B4-BE49-F238E27FC236}">
                <a16:creationId xmlns:a16="http://schemas.microsoft.com/office/drawing/2014/main" id="{B0F20A0C-FE55-D439-C6F5-4D4E2E916CFB}"/>
              </a:ext>
            </a:extLst>
          </p:cNvPr>
          <p:cNvSpPr txBox="1"/>
          <p:nvPr/>
        </p:nvSpPr>
        <p:spPr>
          <a:xfrm>
            <a:off x="6987570" y="5678059"/>
            <a:ext cx="494952" cy="261610"/>
          </a:xfrm>
          <a:prstGeom prst="rect">
            <a:avLst/>
          </a:prstGeom>
          <a:noFill/>
        </p:spPr>
        <p:txBody>
          <a:bodyPr wrap="square" rtlCol="0">
            <a:spAutoFit/>
          </a:bodyPr>
          <a:lstStyle/>
          <a:p>
            <a:r>
              <a:rPr lang="en-IN" sz="1100" dirty="0"/>
              <a:t>FN</a:t>
            </a:r>
          </a:p>
        </p:txBody>
      </p:sp>
      <p:sp>
        <p:nvSpPr>
          <p:cNvPr id="46" name="TextBox 45">
            <a:extLst>
              <a:ext uri="{FF2B5EF4-FFF2-40B4-BE49-F238E27FC236}">
                <a16:creationId xmlns:a16="http://schemas.microsoft.com/office/drawing/2014/main" id="{6152D2EE-C219-6C32-1562-DACDE50B5F0E}"/>
              </a:ext>
            </a:extLst>
          </p:cNvPr>
          <p:cNvSpPr txBox="1"/>
          <p:nvPr/>
        </p:nvSpPr>
        <p:spPr>
          <a:xfrm>
            <a:off x="7931225" y="5655106"/>
            <a:ext cx="362939" cy="269999"/>
          </a:xfrm>
          <a:prstGeom prst="rect">
            <a:avLst/>
          </a:prstGeom>
          <a:noFill/>
        </p:spPr>
        <p:txBody>
          <a:bodyPr wrap="square" rtlCol="0">
            <a:spAutoFit/>
          </a:bodyPr>
          <a:lstStyle/>
          <a:p>
            <a:r>
              <a:rPr lang="en-IN" sz="1100" dirty="0"/>
              <a:t>TP</a:t>
            </a:r>
          </a:p>
        </p:txBody>
      </p:sp>
      <p:sp>
        <p:nvSpPr>
          <p:cNvPr id="47" name="TextBox 46">
            <a:extLst>
              <a:ext uri="{FF2B5EF4-FFF2-40B4-BE49-F238E27FC236}">
                <a16:creationId xmlns:a16="http://schemas.microsoft.com/office/drawing/2014/main" id="{ACF1B2BA-54DF-0F8D-20EA-4EDDC33886E6}"/>
              </a:ext>
            </a:extLst>
          </p:cNvPr>
          <p:cNvSpPr txBox="1"/>
          <p:nvPr/>
        </p:nvSpPr>
        <p:spPr>
          <a:xfrm>
            <a:off x="10082169" y="4661788"/>
            <a:ext cx="411062" cy="259121"/>
          </a:xfrm>
          <a:prstGeom prst="rect">
            <a:avLst/>
          </a:prstGeom>
          <a:noFill/>
        </p:spPr>
        <p:txBody>
          <a:bodyPr wrap="square" rtlCol="0">
            <a:spAutoFit/>
          </a:bodyPr>
          <a:lstStyle/>
          <a:p>
            <a:r>
              <a:rPr lang="en-IN" sz="1100" dirty="0">
                <a:solidFill>
                  <a:schemeClr val="bg2"/>
                </a:solidFill>
              </a:rPr>
              <a:t>TN</a:t>
            </a:r>
          </a:p>
        </p:txBody>
      </p:sp>
      <p:sp>
        <p:nvSpPr>
          <p:cNvPr id="48" name="TextBox 47">
            <a:extLst>
              <a:ext uri="{FF2B5EF4-FFF2-40B4-BE49-F238E27FC236}">
                <a16:creationId xmlns:a16="http://schemas.microsoft.com/office/drawing/2014/main" id="{32846A05-6925-AF27-3818-B1289F77047F}"/>
              </a:ext>
            </a:extLst>
          </p:cNvPr>
          <p:cNvSpPr txBox="1"/>
          <p:nvPr/>
        </p:nvSpPr>
        <p:spPr>
          <a:xfrm>
            <a:off x="11003635" y="4643892"/>
            <a:ext cx="411061" cy="261610"/>
          </a:xfrm>
          <a:prstGeom prst="rect">
            <a:avLst/>
          </a:prstGeom>
          <a:noFill/>
        </p:spPr>
        <p:txBody>
          <a:bodyPr wrap="square" rtlCol="0">
            <a:spAutoFit/>
          </a:bodyPr>
          <a:lstStyle/>
          <a:p>
            <a:r>
              <a:rPr lang="en-IN" sz="1100" dirty="0">
                <a:solidFill>
                  <a:schemeClr val="bg1"/>
                </a:solidFill>
              </a:rPr>
              <a:t>FP</a:t>
            </a:r>
          </a:p>
        </p:txBody>
      </p:sp>
      <p:sp>
        <p:nvSpPr>
          <p:cNvPr id="49" name="TextBox 48">
            <a:extLst>
              <a:ext uri="{FF2B5EF4-FFF2-40B4-BE49-F238E27FC236}">
                <a16:creationId xmlns:a16="http://schemas.microsoft.com/office/drawing/2014/main" id="{30BBED1E-3158-195C-9D79-658CC8614B1A}"/>
              </a:ext>
            </a:extLst>
          </p:cNvPr>
          <p:cNvSpPr txBox="1"/>
          <p:nvPr/>
        </p:nvSpPr>
        <p:spPr>
          <a:xfrm>
            <a:off x="10082169" y="5615682"/>
            <a:ext cx="494952" cy="261610"/>
          </a:xfrm>
          <a:prstGeom prst="rect">
            <a:avLst/>
          </a:prstGeom>
          <a:noFill/>
        </p:spPr>
        <p:txBody>
          <a:bodyPr wrap="square" rtlCol="0">
            <a:spAutoFit/>
          </a:bodyPr>
          <a:lstStyle/>
          <a:p>
            <a:r>
              <a:rPr lang="en-IN" sz="1100" dirty="0"/>
              <a:t>FN</a:t>
            </a:r>
          </a:p>
        </p:txBody>
      </p:sp>
      <p:sp>
        <p:nvSpPr>
          <p:cNvPr id="50" name="TextBox 49">
            <a:extLst>
              <a:ext uri="{FF2B5EF4-FFF2-40B4-BE49-F238E27FC236}">
                <a16:creationId xmlns:a16="http://schemas.microsoft.com/office/drawing/2014/main" id="{E404A32C-FEE8-6BA1-82AF-9CEB7B5755A5}"/>
              </a:ext>
            </a:extLst>
          </p:cNvPr>
          <p:cNvSpPr txBox="1"/>
          <p:nvPr/>
        </p:nvSpPr>
        <p:spPr>
          <a:xfrm>
            <a:off x="10979575" y="5622082"/>
            <a:ext cx="362939" cy="269999"/>
          </a:xfrm>
          <a:prstGeom prst="rect">
            <a:avLst/>
          </a:prstGeom>
          <a:noFill/>
        </p:spPr>
        <p:txBody>
          <a:bodyPr wrap="square" rtlCol="0">
            <a:spAutoFit/>
          </a:bodyPr>
          <a:lstStyle/>
          <a:p>
            <a:r>
              <a:rPr lang="en-IN" sz="1100" dirty="0"/>
              <a:t>TP</a:t>
            </a:r>
          </a:p>
        </p:txBody>
      </p:sp>
    </p:spTree>
    <p:extLst>
      <p:ext uri="{BB962C8B-B14F-4D97-AF65-F5344CB8AC3E}">
        <p14:creationId xmlns:p14="http://schemas.microsoft.com/office/powerpoint/2010/main" val="84428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DE44-D3C8-9B5A-E878-7226B17AC86D}"/>
              </a:ext>
            </a:extLst>
          </p:cNvPr>
          <p:cNvSpPr>
            <a:spLocks noGrp="1"/>
          </p:cNvSpPr>
          <p:nvPr>
            <p:ph type="title"/>
          </p:nvPr>
        </p:nvSpPr>
        <p:spPr>
          <a:xfrm>
            <a:off x="838200" y="0"/>
            <a:ext cx="10515600" cy="805344"/>
          </a:xfrm>
        </p:spPr>
        <p:txBody>
          <a:bodyPr>
            <a:normAutofit/>
          </a:bodyPr>
          <a:lstStyle/>
          <a:p>
            <a:pPr algn="ctr"/>
            <a:r>
              <a:rPr lang="en-IN" sz="3600" b="1" dirty="0">
                <a:latin typeface="+mn-lt"/>
              </a:rPr>
              <a:t>MODEL PERFORMANCE MEASUREMENT</a:t>
            </a:r>
            <a:endParaRPr lang="en-IN" sz="3600" dirty="0">
              <a:latin typeface="+mn-lt"/>
            </a:endParaRPr>
          </a:p>
        </p:txBody>
      </p:sp>
      <p:pic>
        <p:nvPicPr>
          <p:cNvPr id="4" name="Picture 3">
            <a:extLst>
              <a:ext uri="{FF2B5EF4-FFF2-40B4-BE49-F238E27FC236}">
                <a16:creationId xmlns:a16="http://schemas.microsoft.com/office/drawing/2014/main" id="{2ED1225C-838F-00DD-0137-D0E209CF1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156" y="805344"/>
            <a:ext cx="6193843" cy="2690553"/>
          </a:xfrm>
          <a:prstGeom prst="rect">
            <a:avLst/>
          </a:prstGeom>
          <a:ln w="19050">
            <a:solidFill>
              <a:schemeClr val="tx1"/>
            </a:solidFill>
          </a:ln>
        </p:spPr>
      </p:pic>
      <p:pic>
        <p:nvPicPr>
          <p:cNvPr id="6" name="Picture 5">
            <a:extLst>
              <a:ext uri="{FF2B5EF4-FFF2-40B4-BE49-F238E27FC236}">
                <a16:creationId xmlns:a16="http://schemas.microsoft.com/office/drawing/2014/main" id="{0021C0FA-F530-E11E-42FA-D52CC6544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2640"/>
            <a:ext cx="5998155" cy="3395359"/>
          </a:xfrm>
          <a:prstGeom prst="rect">
            <a:avLst/>
          </a:prstGeom>
          <a:ln w="19050">
            <a:solidFill>
              <a:schemeClr val="tx1"/>
            </a:solidFill>
          </a:ln>
        </p:spPr>
      </p:pic>
      <p:sp>
        <p:nvSpPr>
          <p:cNvPr id="7" name="TextBox 6">
            <a:extLst>
              <a:ext uri="{FF2B5EF4-FFF2-40B4-BE49-F238E27FC236}">
                <a16:creationId xmlns:a16="http://schemas.microsoft.com/office/drawing/2014/main" id="{D4C1E2CA-F5AA-0F97-CFDD-9B1A4AA2601A}"/>
              </a:ext>
            </a:extLst>
          </p:cNvPr>
          <p:cNvSpPr txBox="1"/>
          <p:nvPr/>
        </p:nvSpPr>
        <p:spPr>
          <a:xfrm>
            <a:off x="6115601" y="3544555"/>
            <a:ext cx="5150815" cy="2677656"/>
          </a:xfrm>
          <a:prstGeom prst="rect">
            <a:avLst/>
          </a:prstGeom>
          <a:noFill/>
        </p:spPr>
        <p:txBody>
          <a:bodyPr wrap="square" rtlCol="0">
            <a:spAutoFit/>
          </a:bodyPr>
          <a:lstStyle/>
          <a:p>
            <a:r>
              <a:rPr lang="en-IN" b="1" dirty="0"/>
              <a:t>Technique 3: Random Under Sampling</a:t>
            </a:r>
          </a:p>
          <a:p>
            <a:r>
              <a:rPr lang="en-IN" sz="1800" i="0" dirty="0">
                <a:solidFill>
                  <a:srgbClr val="111111"/>
                </a:solidFill>
                <a:effectLst/>
                <a:latin typeface="-apple-system"/>
              </a:rPr>
              <a:t>Efficiency Metrics for Random Forest:</a:t>
            </a:r>
          </a:p>
          <a:p>
            <a:r>
              <a:rPr lang="en-IN" sz="1600" dirty="0"/>
              <a:t>Accuracy: 0.5811</a:t>
            </a:r>
          </a:p>
          <a:p>
            <a:r>
              <a:rPr lang="en-IN" sz="1600" dirty="0"/>
              <a:t>Precision: 0.8835</a:t>
            </a:r>
          </a:p>
          <a:p>
            <a:r>
              <a:rPr lang="en-IN" sz="1600" dirty="0"/>
              <a:t>Recall: 0.5811</a:t>
            </a:r>
          </a:p>
          <a:p>
            <a:r>
              <a:rPr lang="en-IN" sz="1600" dirty="0"/>
              <a:t>F1 Score:0.6854</a:t>
            </a:r>
          </a:p>
          <a:p>
            <a:r>
              <a:rPr lang="en-IN" sz="1600" dirty="0"/>
              <a:t>Specificity: 0.5814</a:t>
            </a:r>
          </a:p>
          <a:p>
            <a:r>
              <a:rPr lang="en-IN" sz="1600" dirty="0"/>
              <a:t>Kappa: 0.0430</a:t>
            </a:r>
          </a:p>
          <a:p>
            <a:endParaRPr lang="en-IN" dirty="0"/>
          </a:p>
          <a:p>
            <a:endParaRPr lang="en-IN" dirty="0"/>
          </a:p>
        </p:txBody>
      </p:sp>
      <p:sp>
        <p:nvSpPr>
          <p:cNvPr id="8" name="TextBox 7">
            <a:extLst>
              <a:ext uri="{FF2B5EF4-FFF2-40B4-BE49-F238E27FC236}">
                <a16:creationId xmlns:a16="http://schemas.microsoft.com/office/drawing/2014/main" id="{434D96C6-955B-AF97-FD56-9FB5892DF802}"/>
              </a:ext>
            </a:extLst>
          </p:cNvPr>
          <p:cNvSpPr txBox="1"/>
          <p:nvPr/>
        </p:nvSpPr>
        <p:spPr>
          <a:xfrm>
            <a:off x="117446" y="805344"/>
            <a:ext cx="5880709" cy="2739211"/>
          </a:xfrm>
          <a:prstGeom prst="rect">
            <a:avLst/>
          </a:prstGeom>
          <a:noFill/>
        </p:spPr>
        <p:txBody>
          <a:bodyPr wrap="square" rtlCol="0">
            <a:spAutoFit/>
          </a:bodyPr>
          <a:lstStyle/>
          <a:p>
            <a:r>
              <a:rPr lang="en-IN" b="1" dirty="0"/>
              <a:t>Technique 3: Random Under Sampling</a:t>
            </a:r>
          </a:p>
          <a:p>
            <a:pPr marL="285750" indent="-285750">
              <a:buFont typeface="Arial" panose="020B0604020202020204" pitchFamily="34" charset="0"/>
              <a:buChar char="•"/>
            </a:pPr>
            <a:r>
              <a:rPr lang="en-US" sz="1600" b="1" i="0" dirty="0">
                <a:solidFill>
                  <a:srgbClr val="111111"/>
                </a:solidFill>
                <a:effectLst/>
                <a:latin typeface="-apple-system"/>
              </a:rPr>
              <a:t>Cohen’s kappa</a:t>
            </a:r>
            <a:r>
              <a:rPr lang="en-US" sz="1600" b="0" i="0" dirty="0">
                <a:solidFill>
                  <a:srgbClr val="111111"/>
                </a:solidFill>
                <a:effectLst/>
                <a:latin typeface="-apple-system"/>
              </a:rPr>
              <a:t> is a valuable metric used to assess the agreement between two evaluators. It also finds application in evaluating the performance of a </a:t>
            </a:r>
            <a:r>
              <a:rPr lang="en-US" sz="1600" b="1" i="0" dirty="0">
                <a:solidFill>
                  <a:srgbClr val="111111"/>
                </a:solidFill>
                <a:effectLst/>
                <a:latin typeface="-apple-system"/>
              </a:rPr>
              <a:t>classification model.</a:t>
            </a:r>
          </a:p>
          <a:p>
            <a:pPr marL="285750" indent="-285750" algn="l">
              <a:buFont typeface="Arial" panose="020B0604020202020204" pitchFamily="34" charset="0"/>
              <a:buChar char="•"/>
            </a:pPr>
            <a:r>
              <a:rPr lang="en-US" sz="1600" b="0" i="0" dirty="0">
                <a:solidFill>
                  <a:srgbClr val="111111"/>
                </a:solidFill>
                <a:effectLst/>
                <a:latin typeface="-apple-system"/>
              </a:rPr>
              <a:t>A value of </a:t>
            </a:r>
            <a:r>
              <a:rPr lang="en-US" sz="1600" b="1" i="0" dirty="0">
                <a:solidFill>
                  <a:srgbClr val="111111"/>
                </a:solidFill>
                <a:effectLst/>
                <a:latin typeface="-apple-system"/>
              </a:rPr>
              <a:t>0</a:t>
            </a:r>
            <a:r>
              <a:rPr lang="en-US" sz="1600" b="0" i="0" dirty="0">
                <a:solidFill>
                  <a:srgbClr val="111111"/>
                </a:solidFill>
                <a:effectLst/>
                <a:latin typeface="-apple-system"/>
              </a:rPr>
              <a:t> indicates </a:t>
            </a:r>
            <a:r>
              <a:rPr lang="en-US" sz="1600" b="1" i="0" dirty="0">
                <a:solidFill>
                  <a:srgbClr val="111111"/>
                </a:solidFill>
                <a:effectLst/>
                <a:latin typeface="-apple-system"/>
              </a:rPr>
              <a:t>no agreement</a:t>
            </a:r>
            <a:r>
              <a:rPr lang="en-US" sz="1600" b="0" i="0" dirty="0">
                <a:solidFill>
                  <a:srgbClr val="111111"/>
                </a:solidFill>
                <a:effectLst/>
                <a:latin typeface="-apple-system"/>
              </a:rPr>
              <a:t> .</a:t>
            </a:r>
          </a:p>
          <a:p>
            <a:pPr marL="285750" indent="-285750" algn="l">
              <a:buFont typeface="Arial" panose="020B0604020202020204" pitchFamily="34" charset="0"/>
              <a:buChar char="•"/>
            </a:pPr>
            <a:r>
              <a:rPr lang="en-US" sz="1600" b="0" i="0" dirty="0">
                <a:solidFill>
                  <a:srgbClr val="111111"/>
                </a:solidFill>
                <a:effectLst/>
                <a:latin typeface="-apple-system"/>
              </a:rPr>
              <a:t>A value of </a:t>
            </a:r>
            <a:r>
              <a:rPr lang="en-US" sz="1600" b="1" i="0" dirty="0">
                <a:solidFill>
                  <a:srgbClr val="111111"/>
                </a:solidFill>
                <a:effectLst/>
                <a:latin typeface="-apple-system"/>
              </a:rPr>
              <a:t>1</a:t>
            </a:r>
            <a:r>
              <a:rPr lang="en-US" sz="1600" b="0" i="0" dirty="0">
                <a:solidFill>
                  <a:srgbClr val="111111"/>
                </a:solidFill>
                <a:effectLst/>
                <a:latin typeface="-apple-system"/>
              </a:rPr>
              <a:t> signifies </a:t>
            </a:r>
            <a:r>
              <a:rPr lang="en-US" sz="1600" b="1" i="0" dirty="0">
                <a:solidFill>
                  <a:srgbClr val="111111"/>
                </a:solidFill>
                <a:effectLst/>
                <a:latin typeface="-apple-system"/>
              </a:rPr>
              <a:t>perfect agreement</a:t>
            </a:r>
            <a:r>
              <a:rPr lang="en-US" sz="1600" b="0" i="0" dirty="0">
                <a:solidFill>
                  <a:srgbClr val="111111"/>
                </a:solidFill>
                <a:effectLst/>
                <a:latin typeface="-apple-system"/>
              </a:rPr>
              <a:t>.</a:t>
            </a:r>
          </a:p>
          <a:p>
            <a:pPr marL="285750" indent="-285750" algn="l">
              <a:buFont typeface="Arial" panose="020B0604020202020204" pitchFamily="34" charset="0"/>
              <a:buChar char="•"/>
            </a:pPr>
            <a:r>
              <a:rPr lang="en-US" sz="1600" b="0" i="0" dirty="0">
                <a:solidFill>
                  <a:srgbClr val="111111"/>
                </a:solidFill>
                <a:effectLst/>
                <a:latin typeface="-apple-system"/>
              </a:rPr>
              <a:t>Generally, a kappa value above </a:t>
            </a:r>
            <a:r>
              <a:rPr lang="en-US" sz="1600" b="1" i="0" dirty="0">
                <a:solidFill>
                  <a:srgbClr val="111111"/>
                </a:solidFill>
                <a:effectLst/>
                <a:latin typeface="-apple-system"/>
              </a:rPr>
              <a:t>0.7</a:t>
            </a:r>
            <a:r>
              <a:rPr lang="en-US" sz="1600" b="0" i="0" dirty="0">
                <a:solidFill>
                  <a:srgbClr val="111111"/>
                </a:solidFill>
                <a:effectLst/>
                <a:latin typeface="-apple-system"/>
              </a:rPr>
              <a:t> is considered to be very good agreement.</a:t>
            </a:r>
          </a:p>
          <a:p>
            <a:endParaRPr lang="en-IN" b="1" dirty="0"/>
          </a:p>
          <a:p>
            <a:endParaRPr lang="en-IN" dirty="0"/>
          </a:p>
        </p:txBody>
      </p:sp>
      <p:sp>
        <p:nvSpPr>
          <p:cNvPr id="3" name="TextBox 2">
            <a:extLst>
              <a:ext uri="{FF2B5EF4-FFF2-40B4-BE49-F238E27FC236}">
                <a16:creationId xmlns:a16="http://schemas.microsoft.com/office/drawing/2014/main" id="{9BC289EA-8BA5-72DC-B0D0-B121C34A2A20}"/>
              </a:ext>
            </a:extLst>
          </p:cNvPr>
          <p:cNvSpPr txBox="1"/>
          <p:nvPr/>
        </p:nvSpPr>
        <p:spPr>
          <a:xfrm>
            <a:off x="8489659" y="4295163"/>
            <a:ext cx="1451295" cy="1200329"/>
          </a:xfrm>
          <a:prstGeom prst="rect">
            <a:avLst/>
          </a:prstGeom>
          <a:noFill/>
        </p:spPr>
        <p:txBody>
          <a:bodyPr wrap="square" rtlCol="0">
            <a:spAutoFit/>
          </a:bodyPr>
          <a:lstStyle/>
          <a:p>
            <a:r>
              <a:rPr lang="en-IN" dirty="0"/>
              <a:t>TP: 4591</a:t>
            </a:r>
          </a:p>
          <a:p>
            <a:r>
              <a:rPr lang="en-IN" dirty="0"/>
              <a:t>TN: 6378</a:t>
            </a:r>
          </a:p>
          <a:p>
            <a:r>
              <a:rPr lang="en-IN" dirty="0"/>
              <a:t>FP: 432</a:t>
            </a:r>
          </a:p>
          <a:p>
            <a:r>
              <a:rPr lang="en-IN" dirty="0"/>
              <a:t>FN: 318</a:t>
            </a:r>
          </a:p>
        </p:txBody>
      </p:sp>
    </p:spTree>
    <p:extLst>
      <p:ext uri="{BB962C8B-B14F-4D97-AF65-F5344CB8AC3E}">
        <p14:creationId xmlns:p14="http://schemas.microsoft.com/office/powerpoint/2010/main" val="33258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593D-C1D2-5416-36AE-91704632A72A}"/>
              </a:ext>
            </a:extLst>
          </p:cNvPr>
          <p:cNvSpPr>
            <a:spLocks noGrp="1"/>
          </p:cNvSpPr>
          <p:nvPr>
            <p:ph type="title"/>
          </p:nvPr>
        </p:nvSpPr>
        <p:spPr>
          <a:xfrm>
            <a:off x="838200" y="0"/>
            <a:ext cx="10515600" cy="906011"/>
          </a:xfrm>
        </p:spPr>
        <p:txBody>
          <a:bodyPr>
            <a:normAutofit/>
          </a:bodyPr>
          <a:lstStyle/>
          <a:p>
            <a:pPr algn="ctr"/>
            <a:r>
              <a:rPr lang="en-IN" sz="3600" b="1" dirty="0">
                <a:latin typeface="+mn-lt"/>
              </a:rPr>
              <a:t>RESULT AND INTERPRETATION</a:t>
            </a:r>
          </a:p>
        </p:txBody>
      </p:sp>
      <p:sp>
        <p:nvSpPr>
          <p:cNvPr id="3" name="Content Placeholder 2">
            <a:extLst>
              <a:ext uri="{FF2B5EF4-FFF2-40B4-BE49-F238E27FC236}">
                <a16:creationId xmlns:a16="http://schemas.microsoft.com/office/drawing/2014/main" id="{B3D6226C-FA4A-249E-6794-D29D5F1E4507}"/>
              </a:ext>
            </a:extLst>
          </p:cNvPr>
          <p:cNvSpPr>
            <a:spLocks noGrp="1"/>
          </p:cNvSpPr>
          <p:nvPr>
            <p:ph idx="1"/>
          </p:nvPr>
        </p:nvSpPr>
        <p:spPr>
          <a:xfrm>
            <a:off x="167779" y="906011"/>
            <a:ext cx="11845255" cy="5805182"/>
          </a:xfrm>
        </p:spPr>
        <p:txBody>
          <a:bodyPr>
            <a:normAutofit/>
          </a:bodyPr>
          <a:lstStyle/>
          <a:p>
            <a:pPr marL="457200" lvl="1" indent="0" algn="l">
              <a:buNone/>
            </a:pPr>
            <a:r>
              <a:rPr lang="en-US" sz="1800" b="1" i="0" dirty="0">
                <a:solidFill>
                  <a:srgbClr val="000000"/>
                </a:solidFill>
                <a:effectLst/>
                <a:latin typeface="Helvetica Neue"/>
              </a:rPr>
              <a:t>After comparing all the model using different resampling techniques and different model algorithms we can finalize the following outcomes:</a:t>
            </a:r>
          </a:p>
          <a:p>
            <a:pPr marL="457200" lvl="1" indent="0" algn="l">
              <a:buNone/>
            </a:pPr>
            <a:endParaRPr lang="en-US" sz="1800" b="1" i="0" dirty="0">
              <a:solidFill>
                <a:srgbClr val="000000"/>
              </a:solidFill>
              <a:effectLst/>
              <a:latin typeface="Helvetica Neue"/>
            </a:endParaRPr>
          </a:p>
          <a:p>
            <a:pPr marL="742950" lvl="1" indent="-285750" algn="l">
              <a:buFont typeface="Arial" panose="020B0604020202020204" pitchFamily="34" charset="0"/>
              <a:buChar char="•"/>
            </a:pPr>
            <a:r>
              <a:rPr lang="en-US" sz="1600" b="0" i="0" dirty="0">
                <a:solidFill>
                  <a:srgbClr val="000000"/>
                </a:solidFill>
                <a:effectLst/>
                <a:latin typeface="Helvetica Neue"/>
              </a:rPr>
              <a:t>The random forest (RF) classifier with Random oversampling has the best performance, with an accuracy of 0.92, a precision of 0.88, recall of 0.92, an F-measure of 0.8995, specificity of 0.9820 and a kappa of 0.007. This means that the RF classifier is accurate in predicting whether accept or reject the policy claim and minimize the cost of an Insurance Company.</a:t>
            </a:r>
          </a:p>
          <a:p>
            <a:pPr marL="742950" lvl="1" indent="-285750" algn="l">
              <a:buFont typeface="Arial" panose="020B0604020202020204" pitchFamily="34" charset="0"/>
              <a:buChar char="•"/>
            </a:pPr>
            <a:endParaRPr lang="en-US" sz="1600" b="0" i="0" dirty="0">
              <a:solidFill>
                <a:srgbClr val="000000"/>
              </a:solidFill>
              <a:effectLst/>
              <a:latin typeface="Helvetica Neue"/>
            </a:endParaRPr>
          </a:p>
          <a:p>
            <a:pPr marL="742950" lvl="1" indent="-285750" algn="l">
              <a:buFont typeface="Arial" panose="020B0604020202020204" pitchFamily="34" charset="0"/>
              <a:buChar char="•"/>
            </a:pPr>
            <a:r>
              <a:rPr lang="en-US" sz="1600" b="0" i="0" dirty="0">
                <a:solidFill>
                  <a:srgbClr val="000000"/>
                </a:solidFill>
                <a:effectLst/>
                <a:latin typeface="Helvetica Neue"/>
              </a:rPr>
              <a:t>The Random Oversampling technique outperformed all other resampling techniques, achieving an accuracy of 92% for the random forest (RF) classifier.</a:t>
            </a:r>
          </a:p>
          <a:p>
            <a:pPr marL="742950" lvl="1" indent="-285750" algn="l">
              <a:buFont typeface="Arial" panose="020B0604020202020204" pitchFamily="34" charset="0"/>
              <a:buChar char="•"/>
            </a:pPr>
            <a:endParaRPr lang="en-US" sz="1600" b="0" i="0" dirty="0">
              <a:solidFill>
                <a:srgbClr val="000000"/>
              </a:solidFill>
              <a:effectLst/>
              <a:latin typeface="Helvetica Neue"/>
            </a:endParaRPr>
          </a:p>
          <a:p>
            <a:pPr marL="742950" lvl="1" indent="-285750" algn="l">
              <a:buFont typeface="Arial" panose="020B0604020202020204" pitchFamily="34" charset="0"/>
              <a:buChar char="•"/>
            </a:pPr>
            <a:r>
              <a:rPr lang="en-US" sz="1600" b="0" i="0" dirty="0">
                <a:solidFill>
                  <a:srgbClr val="000000"/>
                </a:solidFill>
                <a:effectLst/>
                <a:latin typeface="Helvetica Neue"/>
              </a:rPr>
              <a:t>The random forest model is consistent for different resampling techniques.</a:t>
            </a:r>
          </a:p>
          <a:p>
            <a:pPr marL="457200" lvl="1" indent="0" algn="l">
              <a:buNone/>
            </a:pPr>
            <a:endParaRPr lang="en-US" sz="1600" b="0" i="0" dirty="0">
              <a:solidFill>
                <a:srgbClr val="000000"/>
              </a:solidFill>
              <a:effectLst/>
              <a:latin typeface="Helvetica Neue"/>
            </a:endParaRPr>
          </a:p>
          <a:p>
            <a:pPr marL="742950" lvl="1" indent="-285750" algn="l">
              <a:buFont typeface="Arial" panose="020B0604020202020204" pitchFamily="34" charset="0"/>
              <a:buChar char="•"/>
            </a:pPr>
            <a:r>
              <a:rPr lang="en-US" sz="1600" b="0" i="0" dirty="0">
                <a:solidFill>
                  <a:srgbClr val="000000"/>
                </a:solidFill>
                <a:effectLst/>
                <a:latin typeface="Helvetica Neue"/>
              </a:rPr>
              <a:t>Decision Tree model and XG Boost Model are also giving close result using SMOTE resampling technique.</a:t>
            </a:r>
          </a:p>
          <a:p>
            <a:pPr marL="457200" lvl="1" indent="0" algn="l">
              <a:buNone/>
            </a:pPr>
            <a:endParaRPr lang="en-US" sz="1600" b="0" i="0" dirty="0">
              <a:solidFill>
                <a:srgbClr val="000000"/>
              </a:solidFill>
              <a:effectLst/>
              <a:latin typeface="Helvetica Neue"/>
            </a:endParaRPr>
          </a:p>
          <a:p>
            <a:pPr marL="742950" lvl="1" indent="-285750" algn="l">
              <a:buFont typeface="Arial" panose="020B0604020202020204" pitchFamily="34" charset="0"/>
              <a:buChar char="•"/>
            </a:pPr>
            <a:r>
              <a:rPr lang="en-US" sz="1600" b="0" i="0" dirty="0">
                <a:solidFill>
                  <a:srgbClr val="000000"/>
                </a:solidFill>
                <a:effectLst/>
                <a:latin typeface="Helvetica Neue"/>
              </a:rPr>
              <a:t>As the objective is to understand the factors that influence claim frequency and enable insurance companies to better assess risk and determine appropriate premiums for policyholders. The random forest model predicts the non acceptance of policy claim with specificity of 98%. Which indicates business can demand minimum premium from the customers and improve their customer base thereby increasing their profit.</a:t>
            </a:r>
          </a:p>
          <a:p>
            <a:endParaRPr lang="en-IN" dirty="0"/>
          </a:p>
        </p:txBody>
      </p:sp>
    </p:spTree>
    <p:extLst>
      <p:ext uri="{BB962C8B-B14F-4D97-AF65-F5344CB8AC3E}">
        <p14:creationId xmlns:p14="http://schemas.microsoft.com/office/powerpoint/2010/main" val="363686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3593-E15B-2D7D-A520-8C3883CFABA4}"/>
              </a:ext>
            </a:extLst>
          </p:cNvPr>
          <p:cNvSpPr>
            <a:spLocks noGrp="1"/>
          </p:cNvSpPr>
          <p:nvPr>
            <p:ph type="title"/>
          </p:nvPr>
        </p:nvSpPr>
        <p:spPr>
          <a:xfrm>
            <a:off x="672441" y="1"/>
            <a:ext cx="10131425" cy="965200"/>
          </a:xfrm>
        </p:spPr>
        <p:txBody>
          <a:bodyPr/>
          <a:lstStyle/>
          <a:p>
            <a:pPr algn="ctr"/>
            <a:r>
              <a:rPr lang="en-IN" b="1" dirty="0">
                <a:latin typeface="+mn-lt"/>
              </a:rPr>
              <a:t>OBJECTIVE</a:t>
            </a:r>
          </a:p>
        </p:txBody>
      </p:sp>
      <p:sp>
        <p:nvSpPr>
          <p:cNvPr id="3" name="Content Placeholder 2">
            <a:extLst>
              <a:ext uri="{FF2B5EF4-FFF2-40B4-BE49-F238E27FC236}">
                <a16:creationId xmlns:a16="http://schemas.microsoft.com/office/drawing/2014/main" id="{5C6FEA88-95A1-00DE-5C5D-CA81DEADF533}"/>
              </a:ext>
            </a:extLst>
          </p:cNvPr>
          <p:cNvSpPr>
            <a:spLocks noGrp="1"/>
          </p:cNvSpPr>
          <p:nvPr>
            <p:ph idx="1"/>
          </p:nvPr>
        </p:nvSpPr>
        <p:spPr>
          <a:xfrm>
            <a:off x="448732" y="1991351"/>
            <a:ext cx="6917267" cy="2284317"/>
          </a:xfrm>
        </p:spPr>
        <p:txBody>
          <a:bodyPr>
            <a:normAutofit/>
          </a:bodyPr>
          <a:lstStyle/>
          <a:p>
            <a:pPr marL="0" indent="0">
              <a:buNone/>
            </a:pPr>
            <a:r>
              <a:rPr lang="en-US" sz="2000" b="1" dirty="0"/>
              <a:t>Objective of Project:</a:t>
            </a:r>
          </a:p>
          <a:p>
            <a:r>
              <a:rPr lang="en-US" sz="1800" dirty="0"/>
              <a:t>To develop a predictive model that assesses the claim probability for car insurance policies. The objective would be to understand the factors that influence claim frequency and severity in the period of six months and enable insurance companies to better assess risk and determine appropriate premiums for policyholders.</a:t>
            </a:r>
            <a:endParaRPr lang="en-US" sz="1000" dirty="0"/>
          </a:p>
        </p:txBody>
      </p:sp>
      <p:pic>
        <p:nvPicPr>
          <p:cNvPr id="5" name="Picture 4">
            <a:extLst>
              <a:ext uri="{FF2B5EF4-FFF2-40B4-BE49-F238E27FC236}">
                <a16:creationId xmlns:a16="http://schemas.microsoft.com/office/drawing/2014/main" id="{DA936CDE-3B88-4D9E-96E4-7D51C3166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134" y="1788152"/>
            <a:ext cx="4441428" cy="2487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41532F0-5F0B-4B84-F2C4-A4C9D6750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3943"/>
            <a:ext cx="4747548" cy="2714056"/>
          </a:xfrm>
          <a:prstGeom prst="rect">
            <a:avLst/>
          </a:prstGeom>
        </p:spPr>
      </p:pic>
    </p:spTree>
    <p:extLst>
      <p:ext uri="{BB962C8B-B14F-4D97-AF65-F5344CB8AC3E}">
        <p14:creationId xmlns:p14="http://schemas.microsoft.com/office/powerpoint/2010/main" val="2704283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46B5E-952E-94FA-4B20-A4FDE8D559C1}"/>
              </a:ext>
            </a:extLst>
          </p:cNvPr>
          <p:cNvSpPr>
            <a:spLocks noGrp="1"/>
          </p:cNvSpPr>
          <p:nvPr>
            <p:ph type="title"/>
          </p:nvPr>
        </p:nvSpPr>
        <p:spPr>
          <a:xfrm>
            <a:off x="838200" y="67113"/>
            <a:ext cx="10515600" cy="872454"/>
          </a:xfrm>
        </p:spPr>
        <p:txBody>
          <a:bodyPr>
            <a:normAutofit/>
          </a:bodyPr>
          <a:lstStyle/>
          <a:p>
            <a:pPr algn="ctr"/>
            <a:r>
              <a:rPr lang="en-IN" sz="3600" b="1" dirty="0">
                <a:latin typeface="+mn-lt"/>
              </a:rPr>
              <a:t>CONCLUSION</a:t>
            </a:r>
          </a:p>
        </p:txBody>
      </p:sp>
      <p:sp>
        <p:nvSpPr>
          <p:cNvPr id="3" name="Content Placeholder 2">
            <a:extLst>
              <a:ext uri="{FF2B5EF4-FFF2-40B4-BE49-F238E27FC236}">
                <a16:creationId xmlns:a16="http://schemas.microsoft.com/office/drawing/2014/main" id="{4A41867B-73F0-74F5-5153-9726BE243481}"/>
              </a:ext>
            </a:extLst>
          </p:cNvPr>
          <p:cNvSpPr>
            <a:spLocks noGrp="1"/>
          </p:cNvSpPr>
          <p:nvPr>
            <p:ph idx="1"/>
          </p:nvPr>
        </p:nvSpPr>
        <p:spPr>
          <a:xfrm>
            <a:off x="838200" y="1073791"/>
            <a:ext cx="10515600" cy="5103172"/>
          </a:xfrm>
        </p:spPr>
        <p:txBody>
          <a:bodyPr>
            <a:normAutofit/>
          </a:bodyPr>
          <a:lstStyle/>
          <a:p>
            <a:pPr marL="0" indent="0">
              <a:buNone/>
            </a:pPr>
            <a:r>
              <a:rPr lang="en-IN" sz="1900" b="1" dirty="0"/>
              <a:t>Summary of Findings:</a:t>
            </a:r>
          </a:p>
          <a:p>
            <a:r>
              <a:rPr lang="en-IN" sz="1800" dirty="0"/>
              <a:t>Our predictive machine learning model successfully assessed the claim probability of car Insurance policies with high accuracy</a:t>
            </a:r>
          </a:p>
          <a:p>
            <a:r>
              <a:rPr lang="en-IN" sz="1800" dirty="0"/>
              <a:t>The model Identified key factors that significantly Impact claim probability, such as Policy tenure, Age of car and NCAP rating.</a:t>
            </a:r>
          </a:p>
          <a:p>
            <a:r>
              <a:rPr lang="en-IN" sz="1800" dirty="0"/>
              <a:t>By leveraging advanced algorithms and large datasets we were able to develop a robust model that outperforms traditional methods and claim assessment.</a:t>
            </a:r>
          </a:p>
          <a:p>
            <a:endParaRPr lang="en-IN" sz="1800" dirty="0"/>
          </a:p>
          <a:p>
            <a:pPr marL="0" indent="0">
              <a:buNone/>
            </a:pPr>
            <a:r>
              <a:rPr lang="en-IN" sz="2000" b="1" dirty="0"/>
              <a:t>Implications:</a:t>
            </a:r>
          </a:p>
          <a:p>
            <a:r>
              <a:rPr lang="en-IN" sz="1800" dirty="0"/>
              <a:t>The use of our predictive model can help car insurance companies Improve their underwriting process and pricing strategies.</a:t>
            </a:r>
          </a:p>
          <a:p>
            <a:r>
              <a:rPr lang="en-IN" sz="1800" dirty="0"/>
              <a:t>By accurately assessing claim probability, Insurers can better manage risk and offer more competitive premiums to policyholders.</a:t>
            </a:r>
          </a:p>
          <a:p>
            <a:r>
              <a:rPr lang="en-IN" sz="1800" dirty="0"/>
              <a:t>The model can also be used for fraud detection, Identifying suspicious claims and reducing fraudulent activities in the insurance Industry</a:t>
            </a:r>
          </a:p>
        </p:txBody>
      </p:sp>
    </p:spTree>
    <p:extLst>
      <p:ext uri="{BB962C8B-B14F-4D97-AF65-F5344CB8AC3E}">
        <p14:creationId xmlns:p14="http://schemas.microsoft.com/office/powerpoint/2010/main" val="55624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DAA3-AF08-ED6B-B90C-9FC03250131F}"/>
              </a:ext>
            </a:extLst>
          </p:cNvPr>
          <p:cNvSpPr>
            <a:spLocks noGrp="1"/>
          </p:cNvSpPr>
          <p:nvPr>
            <p:ph type="title"/>
          </p:nvPr>
        </p:nvSpPr>
        <p:spPr>
          <a:xfrm>
            <a:off x="964035" y="2734811"/>
            <a:ext cx="10515600" cy="1543574"/>
          </a:xfrm>
        </p:spPr>
        <p:txBody>
          <a:bodyPr>
            <a:normAutofit/>
          </a:bodyPr>
          <a:lstStyle/>
          <a:p>
            <a:pPr algn="ctr"/>
            <a:endParaRPr lang="en-IN" sz="8000" b="1" dirty="0">
              <a:latin typeface="+mn-lt"/>
            </a:endParaRPr>
          </a:p>
        </p:txBody>
      </p:sp>
      <p:pic>
        <p:nvPicPr>
          <p:cNvPr id="5" name="Picture 4">
            <a:extLst>
              <a:ext uri="{FF2B5EF4-FFF2-40B4-BE49-F238E27FC236}">
                <a16:creationId xmlns:a16="http://schemas.microsoft.com/office/drawing/2014/main" id="{2D9B5815-93F3-E629-F101-D55A7A8F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6602"/>
          </a:xfrm>
          <a:prstGeom prst="rect">
            <a:avLst/>
          </a:prstGeom>
        </p:spPr>
      </p:pic>
      <p:sp>
        <p:nvSpPr>
          <p:cNvPr id="7" name="TextBox 6">
            <a:extLst>
              <a:ext uri="{FF2B5EF4-FFF2-40B4-BE49-F238E27FC236}">
                <a16:creationId xmlns:a16="http://schemas.microsoft.com/office/drawing/2014/main" id="{23EEB4FA-3965-92D2-3B00-947D6D721AFF}"/>
              </a:ext>
            </a:extLst>
          </p:cNvPr>
          <p:cNvSpPr txBox="1"/>
          <p:nvPr/>
        </p:nvSpPr>
        <p:spPr>
          <a:xfrm>
            <a:off x="2955022" y="1858641"/>
            <a:ext cx="5996031" cy="1569660"/>
          </a:xfrm>
          <a:prstGeom prst="rect">
            <a:avLst/>
          </a:prstGeom>
          <a:noFill/>
        </p:spPr>
        <p:txBody>
          <a:bodyPr wrap="square">
            <a:spAutoFit/>
          </a:bodyPr>
          <a:lstStyle/>
          <a:p>
            <a:pPr algn="ctr"/>
            <a:r>
              <a:rPr lang="en-IN" sz="9600" b="1" dirty="0">
                <a:solidFill>
                  <a:schemeClr val="bg1"/>
                </a:solidFill>
                <a:latin typeface="+mn-lt"/>
              </a:rPr>
              <a:t>Thank You!</a:t>
            </a:r>
            <a:endParaRPr lang="en-IN" sz="9600" dirty="0">
              <a:solidFill>
                <a:schemeClr val="bg1"/>
              </a:solidFill>
            </a:endParaRPr>
          </a:p>
        </p:txBody>
      </p:sp>
    </p:spTree>
    <p:extLst>
      <p:ext uri="{BB962C8B-B14F-4D97-AF65-F5344CB8AC3E}">
        <p14:creationId xmlns:p14="http://schemas.microsoft.com/office/powerpoint/2010/main" val="109533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6DD8-EC71-C898-7C3A-1233E76ED609}"/>
              </a:ext>
            </a:extLst>
          </p:cNvPr>
          <p:cNvSpPr>
            <a:spLocks noGrp="1"/>
          </p:cNvSpPr>
          <p:nvPr>
            <p:ph type="title"/>
          </p:nvPr>
        </p:nvSpPr>
        <p:spPr>
          <a:xfrm>
            <a:off x="685801" y="159742"/>
            <a:ext cx="10131425" cy="920126"/>
          </a:xfrm>
        </p:spPr>
        <p:txBody>
          <a:bodyPr>
            <a:normAutofit/>
          </a:bodyPr>
          <a:lstStyle/>
          <a:p>
            <a:pPr algn="ctr"/>
            <a:r>
              <a:rPr lang="en-IN" b="1" dirty="0">
                <a:latin typeface="+mn-lt"/>
              </a:rPr>
              <a:t>PROJECT OUTLINE</a:t>
            </a:r>
          </a:p>
        </p:txBody>
      </p:sp>
      <p:sp>
        <p:nvSpPr>
          <p:cNvPr id="7" name="Rounded Rectangle 4">
            <a:extLst>
              <a:ext uri="{FF2B5EF4-FFF2-40B4-BE49-F238E27FC236}">
                <a16:creationId xmlns:a16="http://schemas.microsoft.com/office/drawing/2014/main" id="{E8E0D9C1-223A-8F4F-7A21-559DA14551BC}"/>
              </a:ext>
            </a:extLst>
          </p:cNvPr>
          <p:cNvSpPr/>
          <p:nvPr/>
        </p:nvSpPr>
        <p:spPr>
          <a:xfrm>
            <a:off x="2844469" y="1023901"/>
            <a:ext cx="7972755" cy="642128"/>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ounded Rectangle 5">
            <a:extLst>
              <a:ext uri="{FF2B5EF4-FFF2-40B4-BE49-F238E27FC236}">
                <a16:creationId xmlns:a16="http://schemas.microsoft.com/office/drawing/2014/main" id="{E70FC39A-C843-43A5-BF2C-5C28F551F870}"/>
              </a:ext>
            </a:extLst>
          </p:cNvPr>
          <p:cNvSpPr/>
          <p:nvPr/>
        </p:nvSpPr>
        <p:spPr>
          <a:xfrm>
            <a:off x="1554216" y="1125444"/>
            <a:ext cx="2371389" cy="459287"/>
          </a:xfrm>
          <a:prstGeom prst="roundRect">
            <a:avLst>
              <a:gd name="adj" fmla="val 23913"/>
            </a:avLst>
          </a:prstGeom>
          <a:solidFill>
            <a:schemeClr val="accent4"/>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Oval 9">
            <a:extLst>
              <a:ext uri="{FF2B5EF4-FFF2-40B4-BE49-F238E27FC236}">
                <a16:creationId xmlns:a16="http://schemas.microsoft.com/office/drawing/2014/main" id="{CDA6C5FF-B59A-5080-7027-0CD57BC1D17B}"/>
              </a:ext>
            </a:extLst>
          </p:cNvPr>
          <p:cNvSpPr/>
          <p:nvPr/>
        </p:nvSpPr>
        <p:spPr>
          <a:xfrm>
            <a:off x="661519" y="1054188"/>
            <a:ext cx="635541" cy="642128"/>
          </a:xfrm>
          <a:prstGeom prst="ellipse">
            <a:avLst/>
          </a:prstGeom>
          <a:solidFill>
            <a:schemeClr val="accent4"/>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sp>
        <p:nvSpPr>
          <p:cNvPr id="12" name="Oval 11">
            <a:extLst>
              <a:ext uri="{FF2B5EF4-FFF2-40B4-BE49-F238E27FC236}">
                <a16:creationId xmlns:a16="http://schemas.microsoft.com/office/drawing/2014/main" id="{8844E7A6-5AE6-24F1-1B78-C1602CBB015B}"/>
              </a:ext>
            </a:extLst>
          </p:cNvPr>
          <p:cNvSpPr/>
          <p:nvPr/>
        </p:nvSpPr>
        <p:spPr>
          <a:xfrm>
            <a:off x="644779" y="1971684"/>
            <a:ext cx="661783" cy="594048"/>
          </a:xfrm>
          <a:prstGeom prst="ellipse">
            <a:avLst/>
          </a:prstGeom>
          <a:solidFill>
            <a:schemeClr val="accent3"/>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sp>
        <p:nvSpPr>
          <p:cNvPr id="13" name="Oval 12">
            <a:extLst>
              <a:ext uri="{FF2B5EF4-FFF2-40B4-BE49-F238E27FC236}">
                <a16:creationId xmlns:a16="http://schemas.microsoft.com/office/drawing/2014/main" id="{B9ABDE4A-FF96-B462-A5DA-1BFB872985E9}"/>
              </a:ext>
            </a:extLst>
          </p:cNvPr>
          <p:cNvSpPr/>
          <p:nvPr/>
        </p:nvSpPr>
        <p:spPr>
          <a:xfrm>
            <a:off x="663787" y="2883497"/>
            <a:ext cx="642775" cy="594048"/>
          </a:xfrm>
          <a:prstGeom prst="ellipse">
            <a:avLst/>
          </a:prstGeom>
          <a:solidFill>
            <a:schemeClr val="accent2"/>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sp>
        <p:nvSpPr>
          <p:cNvPr id="14" name="Oval 13">
            <a:extLst>
              <a:ext uri="{FF2B5EF4-FFF2-40B4-BE49-F238E27FC236}">
                <a16:creationId xmlns:a16="http://schemas.microsoft.com/office/drawing/2014/main" id="{119BE7B7-B700-4F8E-D338-F4DCFA84903F}"/>
              </a:ext>
            </a:extLst>
          </p:cNvPr>
          <p:cNvSpPr/>
          <p:nvPr/>
        </p:nvSpPr>
        <p:spPr>
          <a:xfrm>
            <a:off x="644779" y="3844140"/>
            <a:ext cx="661783" cy="640799"/>
          </a:xfrm>
          <a:prstGeom prst="ellipse">
            <a:avLst/>
          </a:prstGeom>
          <a:solidFill>
            <a:schemeClr val="accent1"/>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sp>
        <p:nvSpPr>
          <p:cNvPr id="15" name="Rounded Rectangle 4">
            <a:extLst>
              <a:ext uri="{FF2B5EF4-FFF2-40B4-BE49-F238E27FC236}">
                <a16:creationId xmlns:a16="http://schemas.microsoft.com/office/drawing/2014/main" id="{F770B417-CD8D-8C57-56CF-3AE32A438770}"/>
              </a:ext>
            </a:extLst>
          </p:cNvPr>
          <p:cNvSpPr/>
          <p:nvPr/>
        </p:nvSpPr>
        <p:spPr>
          <a:xfrm>
            <a:off x="2844469" y="1900044"/>
            <a:ext cx="7972755" cy="661784"/>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ounded Rectangle 4">
            <a:extLst>
              <a:ext uri="{FF2B5EF4-FFF2-40B4-BE49-F238E27FC236}">
                <a16:creationId xmlns:a16="http://schemas.microsoft.com/office/drawing/2014/main" id="{715B8E3F-1C58-873D-A979-57D71356DE4F}"/>
              </a:ext>
            </a:extLst>
          </p:cNvPr>
          <p:cNvSpPr/>
          <p:nvPr/>
        </p:nvSpPr>
        <p:spPr>
          <a:xfrm>
            <a:off x="2835516" y="2834251"/>
            <a:ext cx="7972755" cy="661784"/>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ounded Rectangle 4">
            <a:extLst>
              <a:ext uri="{FF2B5EF4-FFF2-40B4-BE49-F238E27FC236}">
                <a16:creationId xmlns:a16="http://schemas.microsoft.com/office/drawing/2014/main" id="{D72F7B5F-F004-1270-7CA7-A3A1430B8177}"/>
              </a:ext>
            </a:extLst>
          </p:cNvPr>
          <p:cNvSpPr/>
          <p:nvPr/>
        </p:nvSpPr>
        <p:spPr>
          <a:xfrm>
            <a:off x="2844469" y="3833393"/>
            <a:ext cx="7955823" cy="679335"/>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Graphic 17" descr="Gears with solid fill">
            <a:extLst>
              <a:ext uri="{FF2B5EF4-FFF2-40B4-BE49-F238E27FC236}">
                <a16:creationId xmlns:a16="http://schemas.microsoft.com/office/drawing/2014/main" id="{2DAF2960-5924-B32B-2BBE-1A181D132E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88" y="1150555"/>
            <a:ext cx="478654" cy="478654"/>
          </a:xfrm>
          <a:prstGeom prst="rect">
            <a:avLst/>
          </a:prstGeom>
        </p:spPr>
      </p:pic>
      <p:pic>
        <p:nvPicPr>
          <p:cNvPr id="19" name="Graphic 18" descr="Bar graph with upward trend with solid fill">
            <a:extLst>
              <a:ext uri="{FF2B5EF4-FFF2-40B4-BE49-F238E27FC236}">
                <a16:creationId xmlns:a16="http://schemas.microsoft.com/office/drawing/2014/main" id="{B577BD3C-6D2E-F061-346D-CC18AFC3076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833" y="2963993"/>
            <a:ext cx="463963" cy="463963"/>
          </a:xfrm>
          <a:prstGeom prst="rect">
            <a:avLst/>
          </a:prstGeom>
        </p:spPr>
      </p:pic>
      <p:pic>
        <p:nvPicPr>
          <p:cNvPr id="20" name="Graphic 19" descr="Document with solid fill">
            <a:extLst>
              <a:ext uri="{FF2B5EF4-FFF2-40B4-BE49-F238E27FC236}">
                <a16:creationId xmlns:a16="http://schemas.microsoft.com/office/drawing/2014/main" id="{4E5877B5-214F-6572-A94C-0C10317AA5F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447" y="3944974"/>
            <a:ext cx="435334" cy="435334"/>
          </a:xfrm>
          <a:prstGeom prst="rect">
            <a:avLst/>
          </a:prstGeom>
        </p:spPr>
      </p:pic>
      <p:pic>
        <p:nvPicPr>
          <p:cNvPr id="22" name="Graphic 21">
            <a:extLst>
              <a:ext uri="{FF2B5EF4-FFF2-40B4-BE49-F238E27FC236}">
                <a16:creationId xmlns:a16="http://schemas.microsoft.com/office/drawing/2014/main" id="{E869FFCA-99BC-FE4E-DE60-18E586D5F37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5993" y="1766893"/>
            <a:ext cx="171748" cy="126700"/>
          </a:xfrm>
          <a:prstGeom prst="rect">
            <a:avLst/>
          </a:prstGeom>
        </p:spPr>
      </p:pic>
      <p:pic>
        <p:nvPicPr>
          <p:cNvPr id="23" name="Graphic 22">
            <a:extLst>
              <a:ext uri="{FF2B5EF4-FFF2-40B4-BE49-F238E27FC236}">
                <a16:creationId xmlns:a16="http://schemas.microsoft.com/office/drawing/2014/main" id="{D087D5D3-EEA9-18B1-B021-9FE94C39FF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5993" y="2700188"/>
            <a:ext cx="171748" cy="126700"/>
          </a:xfrm>
          <a:prstGeom prst="rect">
            <a:avLst/>
          </a:prstGeom>
        </p:spPr>
      </p:pic>
      <p:pic>
        <p:nvPicPr>
          <p:cNvPr id="24" name="Graphic 23">
            <a:extLst>
              <a:ext uri="{FF2B5EF4-FFF2-40B4-BE49-F238E27FC236}">
                <a16:creationId xmlns:a16="http://schemas.microsoft.com/office/drawing/2014/main" id="{568CCD38-D4B7-ACE2-6774-515DE27B89A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300" y="3616512"/>
            <a:ext cx="171748" cy="126700"/>
          </a:xfrm>
          <a:prstGeom prst="rect">
            <a:avLst/>
          </a:prstGeom>
        </p:spPr>
      </p:pic>
      <p:sp>
        <p:nvSpPr>
          <p:cNvPr id="25" name="Rounded Rectangle 16">
            <a:extLst>
              <a:ext uri="{FF2B5EF4-FFF2-40B4-BE49-F238E27FC236}">
                <a16:creationId xmlns:a16="http://schemas.microsoft.com/office/drawing/2014/main" id="{D4E2E1EE-F071-282F-CD07-5E1F868C6C39}"/>
              </a:ext>
            </a:extLst>
          </p:cNvPr>
          <p:cNvSpPr/>
          <p:nvPr/>
        </p:nvSpPr>
        <p:spPr>
          <a:xfrm>
            <a:off x="1554216" y="1983011"/>
            <a:ext cx="2371389" cy="498331"/>
          </a:xfrm>
          <a:prstGeom prst="roundRect">
            <a:avLst>
              <a:gd name="adj" fmla="val 23913"/>
            </a:avLst>
          </a:prstGeom>
          <a:solidFill>
            <a:schemeClr val="accent3"/>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ounded Rectangle 22">
            <a:extLst>
              <a:ext uri="{FF2B5EF4-FFF2-40B4-BE49-F238E27FC236}">
                <a16:creationId xmlns:a16="http://schemas.microsoft.com/office/drawing/2014/main" id="{88E7FA02-8ADD-F7F8-8E29-1E64218DF01C}"/>
              </a:ext>
            </a:extLst>
          </p:cNvPr>
          <p:cNvSpPr/>
          <p:nvPr/>
        </p:nvSpPr>
        <p:spPr>
          <a:xfrm>
            <a:off x="1554215" y="2942618"/>
            <a:ext cx="2371390" cy="498331"/>
          </a:xfrm>
          <a:prstGeom prst="roundRect">
            <a:avLst>
              <a:gd name="adj" fmla="val 23913"/>
            </a:avLst>
          </a:prstGeom>
          <a:solidFill>
            <a:schemeClr val="accent2"/>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8">
            <a:extLst>
              <a:ext uri="{FF2B5EF4-FFF2-40B4-BE49-F238E27FC236}">
                <a16:creationId xmlns:a16="http://schemas.microsoft.com/office/drawing/2014/main" id="{81B5FB63-5D29-93B0-C9CD-8D01E3F44DF8}"/>
              </a:ext>
            </a:extLst>
          </p:cNvPr>
          <p:cNvSpPr/>
          <p:nvPr/>
        </p:nvSpPr>
        <p:spPr>
          <a:xfrm>
            <a:off x="1554215" y="3910191"/>
            <a:ext cx="2371391" cy="493414"/>
          </a:xfrm>
          <a:prstGeom prst="roundRect">
            <a:avLst>
              <a:gd name="adj" fmla="val 23913"/>
            </a:avLst>
          </a:prstGeom>
          <a:solidFill>
            <a:schemeClr val="accent1"/>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ounded Rectangle 4">
            <a:extLst>
              <a:ext uri="{FF2B5EF4-FFF2-40B4-BE49-F238E27FC236}">
                <a16:creationId xmlns:a16="http://schemas.microsoft.com/office/drawing/2014/main" id="{C22CD062-EEB3-4569-38B4-1BC31457CB61}"/>
              </a:ext>
            </a:extLst>
          </p:cNvPr>
          <p:cNvSpPr/>
          <p:nvPr/>
        </p:nvSpPr>
        <p:spPr>
          <a:xfrm>
            <a:off x="2852450" y="4822239"/>
            <a:ext cx="7955822" cy="679335"/>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ounded Rectangle 4">
            <a:extLst>
              <a:ext uri="{FF2B5EF4-FFF2-40B4-BE49-F238E27FC236}">
                <a16:creationId xmlns:a16="http://schemas.microsoft.com/office/drawing/2014/main" id="{31BB3FD7-CFBA-4896-7BE8-4D296C1286B6}"/>
              </a:ext>
            </a:extLst>
          </p:cNvPr>
          <p:cNvSpPr/>
          <p:nvPr/>
        </p:nvSpPr>
        <p:spPr>
          <a:xfrm>
            <a:off x="2861403" y="5811085"/>
            <a:ext cx="7955821" cy="742115"/>
          </a:xfrm>
          <a:prstGeom prst="roundRect">
            <a:avLst>
              <a:gd name="adj" fmla="val 3089"/>
            </a:avLst>
          </a:prstGeom>
          <a:solidFill>
            <a:schemeClr val="bg1"/>
          </a:solidFill>
          <a:ln>
            <a:noFill/>
          </a:ln>
          <a:effectLst>
            <a:outerShdw blurRad="25400" dist="12700" dir="42000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ounded Rectangle 16">
            <a:extLst>
              <a:ext uri="{FF2B5EF4-FFF2-40B4-BE49-F238E27FC236}">
                <a16:creationId xmlns:a16="http://schemas.microsoft.com/office/drawing/2014/main" id="{A6B021C5-3481-4648-5D55-DFA9E905CCAD}"/>
              </a:ext>
            </a:extLst>
          </p:cNvPr>
          <p:cNvSpPr/>
          <p:nvPr/>
        </p:nvSpPr>
        <p:spPr>
          <a:xfrm>
            <a:off x="1554215" y="4926884"/>
            <a:ext cx="2321407" cy="442517"/>
          </a:xfrm>
          <a:prstGeom prst="roundRect">
            <a:avLst>
              <a:gd name="adj" fmla="val 23913"/>
            </a:avLst>
          </a:prstGeom>
          <a:solidFill>
            <a:schemeClr val="accent3"/>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ounded Rectangle 22">
            <a:extLst>
              <a:ext uri="{FF2B5EF4-FFF2-40B4-BE49-F238E27FC236}">
                <a16:creationId xmlns:a16="http://schemas.microsoft.com/office/drawing/2014/main" id="{C65BFF5C-1268-16C8-922F-E6E483AD1FE7}"/>
              </a:ext>
            </a:extLst>
          </p:cNvPr>
          <p:cNvSpPr/>
          <p:nvPr/>
        </p:nvSpPr>
        <p:spPr>
          <a:xfrm>
            <a:off x="1554215" y="5942817"/>
            <a:ext cx="2371390" cy="510520"/>
          </a:xfrm>
          <a:prstGeom prst="roundRect">
            <a:avLst>
              <a:gd name="adj" fmla="val 23913"/>
            </a:avLst>
          </a:prstGeom>
          <a:solidFill>
            <a:schemeClr val="accent2"/>
          </a:solidFill>
          <a:ln>
            <a:no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46BEDD7B-3D70-4FDB-7D7E-5E1ABBF633B5}"/>
              </a:ext>
            </a:extLst>
          </p:cNvPr>
          <p:cNvSpPr/>
          <p:nvPr/>
        </p:nvSpPr>
        <p:spPr>
          <a:xfrm>
            <a:off x="661519" y="4776874"/>
            <a:ext cx="606592" cy="630511"/>
          </a:xfrm>
          <a:prstGeom prst="ellipse">
            <a:avLst/>
          </a:prstGeom>
          <a:solidFill>
            <a:schemeClr val="accent3"/>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sp>
        <p:nvSpPr>
          <p:cNvPr id="33" name="Oval 32">
            <a:extLst>
              <a:ext uri="{FF2B5EF4-FFF2-40B4-BE49-F238E27FC236}">
                <a16:creationId xmlns:a16="http://schemas.microsoft.com/office/drawing/2014/main" id="{32CACE26-2235-650F-83BA-A70D760A65A1}"/>
              </a:ext>
            </a:extLst>
          </p:cNvPr>
          <p:cNvSpPr/>
          <p:nvPr/>
        </p:nvSpPr>
        <p:spPr>
          <a:xfrm>
            <a:off x="627906" y="5874814"/>
            <a:ext cx="635541" cy="578523"/>
          </a:xfrm>
          <a:prstGeom prst="ellipse">
            <a:avLst/>
          </a:prstGeom>
          <a:solidFill>
            <a:schemeClr val="accent2"/>
          </a:solidFill>
          <a:ln>
            <a:noFill/>
          </a:ln>
          <a:effectLst>
            <a:outerShdw blurRad="215900" dist="50800" dir="5400000" algn="tl"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p>
        </p:txBody>
      </p:sp>
      <p:pic>
        <p:nvPicPr>
          <p:cNvPr id="34" name="Graphic 33">
            <a:extLst>
              <a:ext uri="{FF2B5EF4-FFF2-40B4-BE49-F238E27FC236}">
                <a16:creationId xmlns:a16="http://schemas.microsoft.com/office/drawing/2014/main" id="{E0CD3E1F-1A1A-BAAE-8557-26A41182526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559" y="5635970"/>
            <a:ext cx="171748" cy="126700"/>
          </a:xfrm>
          <a:prstGeom prst="rect">
            <a:avLst/>
          </a:prstGeom>
        </p:spPr>
      </p:pic>
      <p:pic>
        <p:nvPicPr>
          <p:cNvPr id="35" name="Graphic 34">
            <a:extLst>
              <a:ext uri="{FF2B5EF4-FFF2-40B4-BE49-F238E27FC236}">
                <a16:creationId xmlns:a16="http://schemas.microsoft.com/office/drawing/2014/main" id="{56F2FC81-9C33-F912-F9C5-B50D9CD75B1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1081" y="4561351"/>
            <a:ext cx="171748" cy="126700"/>
          </a:xfrm>
          <a:prstGeom prst="rect">
            <a:avLst/>
          </a:prstGeom>
        </p:spPr>
      </p:pic>
      <p:sp>
        <p:nvSpPr>
          <p:cNvPr id="36" name="TextBox 35">
            <a:extLst>
              <a:ext uri="{FF2B5EF4-FFF2-40B4-BE49-F238E27FC236}">
                <a16:creationId xmlns:a16="http://schemas.microsoft.com/office/drawing/2014/main" id="{0B4D8687-E88C-096E-3DF0-4298D539F662}"/>
              </a:ext>
            </a:extLst>
          </p:cNvPr>
          <p:cNvSpPr txBox="1"/>
          <p:nvPr/>
        </p:nvSpPr>
        <p:spPr>
          <a:xfrm>
            <a:off x="1554214" y="1184513"/>
            <a:ext cx="2371389" cy="338554"/>
          </a:xfrm>
          <a:prstGeom prst="rect">
            <a:avLst/>
          </a:prstGeom>
          <a:noFill/>
        </p:spPr>
        <p:txBody>
          <a:bodyPr wrap="square" rtlCol="0">
            <a:spAutoFit/>
          </a:bodyPr>
          <a:lstStyle/>
          <a:p>
            <a:r>
              <a:rPr lang="en-IN" sz="1600" dirty="0">
                <a:latin typeface="Aptos Display" panose="020B0004020202020204" pitchFamily="34" charset="0"/>
              </a:rPr>
              <a:t>Business Understanding</a:t>
            </a:r>
          </a:p>
        </p:txBody>
      </p:sp>
      <p:sp>
        <p:nvSpPr>
          <p:cNvPr id="37" name="TextBox 36">
            <a:extLst>
              <a:ext uri="{FF2B5EF4-FFF2-40B4-BE49-F238E27FC236}">
                <a16:creationId xmlns:a16="http://schemas.microsoft.com/office/drawing/2014/main" id="{702C8653-C71F-D5FD-0B71-FD507BA5BCE6}"/>
              </a:ext>
            </a:extLst>
          </p:cNvPr>
          <p:cNvSpPr txBox="1"/>
          <p:nvPr/>
        </p:nvSpPr>
        <p:spPr>
          <a:xfrm>
            <a:off x="1690155" y="2061383"/>
            <a:ext cx="2182289" cy="338554"/>
          </a:xfrm>
          <a:prstGeom prst="rect">
            <a:avLst/>
          </a:prstGeom>
          <a:noFill/>
        </p:spPr>
        <p:txBody>
          <a:bodyPr wrap="square" rtlCol="0">
            <a:spAutoFit/>
          </a:bodyPr>
          <a:lstStyle/>
          <a:p>
            <a:pPr algn="ctr"/>
            <a:r>
              <a:rPr lang="en-IN" sz="1600" dirty="0">
                <a:latin typeface="Aptos Display" panose="020B0004020202020204" pitchFamily="34" charset="0"/>
              </a:rPr>
              <a:t>Data Collection</a:t>
            </a:r>
          </a:p>
        </p:txBody>
      </p:sp>
      <p:sp>
        <p:nvSpPr>
          <p:cNvPr id="38" name="TextBox 37">
            <a:extLst>
              <a:ext uri="{FF2B5EF4-FFF2-40B4-BE49-F238E27FC236}">
                <a16:creationId xmlns:a16="http://schemas.microsoft.com/office/drawing/2014/main" id="{949E2B24-966A-37E9-DFB2-8BD2089F9F6A}"/>
              </a:ext>
            </a:extLst>
          </p:cNvPr>
          <p:cNvSpPr txBox="1"/>
          <p:nvPr/>
        </p:nvSpPr>
        <p:spPr>
          <a:xfrm>
            <a:off x="1761067" y="3023104"/>
            <a:ext cx="1972733" cy="338554"/>
          </a:xfrm>
          <a:prstGeom prst="rect">
            <a:avLst/>
          </a:prstGeom>
          <a:noFill/>
        </p:spPr>
        <p:txBody>
          <a:bodyPr wrap="square" rtlCol="0">
            <a:spAutoFit/>
          </a:bodyPr>
          <a:lstStyle/>
          <a:p>
            <a:pPr algn="ctr"/>
            <a:r>
              <a:rPr lang="en-IN" sz="1600" dirty="0"/>
              <a:t>EDA</a:t>
            </a:r>
          </a:p>
        </p:txBody>
      </p:sp>
      <p:sp>
        <p:nvSpPr>
          <p:cNvPr id="39" name="TextBox 38">
            <a:extLst>
              <a:ext uri="{FF2B5EF4-FFF2-40B4-BE49-F238E27FC236}">
                <a16:creationId xmlns:a16="http://schemas.microsoft.com/office/drawing/2014/main" id="{FCBE09CE-7B22-3AA2-F058-83C0B0DFB6B1}"/>
              </a:ext>
            </a:extLst>
          </p:cNvPr>
          <p:cNvSpPr txBox="1"/>
          <p:nvPr/>
        </p:nvSpPr>
        <p:spPr>
          <a:xfrm>
            <a:off x="1761067" y="3961088"/>
            <a:ext cx="1972733" cy="338554"/>
          </a:xfrm>
          <a:prstGeom prst="rect">
            <a:avLst/>
          </a:prstGeom>
          <a:noFill/>
        </p:spPr>
        <p:txBody>
          <a:bodyPr wrap="square" rtlCol="0">
            <a:spAutoFit/>
          </a:bodyPr>
          <a:lstStyle/>
          <a:p>
            <a:r>
              <a:rPr lang="en-IN" sz="1600" dirty="0">
                <a:latin typeface="Aptos Display" panose="020B0004020202020204" pitchFamily="34" charset="0"/>
              </a:rPr>
              <a:t>Feature Engineering</a:t>
            </a:r>
          </a:p>
        </p:txBody>
      </p:sp>
      <p:sp>
        <p:nvSpPr>
          <p:cNvPr id="40" name="TextBox 39">
            <a:extLst>
              <a:ext uri="{FF2B5EF4-FFF2-40B4-BE49-F238E27FC236}">
                <a16:creationId xmlns:a16="http://schemas.microsoft.com/office/drawing/2014/main" id="{876AAB14-E346-AD24-8102-AF52420E0D46}"/>
              </a:ext>
            </a:extLst>
          </p:cNvPr>
          <p:cNvSpPr txBox="1"/>
          <p:nvPr/>
        </p:nvSpPr>
        <p:spPr>
          <a:xfrm>
            <a:off x="1690155" y="4980161"/>
            <a:ext cx="2043645" cy="338554"/>
          </a:xfrm>
          <a:prstGeom prst="rect">
            <a:avLst/>
          </a:prstGeom>
          <a:noFill/>
        </p:spPr>
        <p:txBody>
          <a:bodyPr wrap="square" rtlCol="0">
            <a:spAutoFit/>
          </a:bodyPr>
          <a:lstStyle/>
          <a:p>
            <a:pPr algn="ctr"/>
            <a:r>
              <a:rPr lang="en-IN" sz="1600" dirty="0"/>
              <a:t>Model Building</a:t>
            </a:r>
          </a:p>
        </p:txBody>
      </p:sp>
      <p:sp>
        <p:nvSpPr>
          <p:cNvPr id="41" name="TextBox 40">
            <a:extLst>
              <a:ext uri="{FF2B5EF4-FFF2-40B4-BE49-F238E27FC236}">
                <a16:creationId xmlns:a16="http://schemas.microsoft.com/office/drawing/2014/main" id="{9235337D-5671-6F6E-0E88-5AE8BBE87C1B}"/>
              </a:ext>
            </a:extLst>
          </p:cNvPr>
          <p:cNvSpPr txBox="1"/>
          <p:nvPr/>
        </p:nvSpPr>
        <p:spPr>
          <a:xfrm>
            <a:off x="1653643" y="6012865"/>
            <a:ext cx="2255311" cy="338554"/>
          </a:xfrm>
          <a:prstGeom prst="rect">
            <a:avLst/>
          </a:prstGeom>
          <a:noFill/>
        </p:spPr>
        <p:txBody>
          <a:bodyPr wrap="square" rtlCol="0">
            <a:spAutoFit/>
          </a:bodyPr>
          <a:lstStyle/>
          <a:p>
            <a:r>
              <a:rPr lang="en-IN" sz="1600" dirty="0"/>
              <a:t>Result &amp; Interpretation</a:t>
            </a:r>
          </a:p>
        </p:txBody>
      </p:sp>
      <p:pic>
        <p:nvPicPr>
          <p:cNvPr id="43" name="Graphic 42" descr="Database with solid fill">
            <a:extLst>
              <a:ext uri="{FF2B5EF4-FFF2-40B4-BE49-F238E27FC236}">
                <a16:creationId xmlns:a16="http://schemas.microsoft.com/office/drawing/2014/main" id="{08772FD3-F5BD-DC77-F54D-7DAE70CB84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076" y="2068121"/>
            <a:ext cx="457200" cy="457200"/>
          </a:xfrm>
          <a:prstGeom prst="rect">
            <a:avLst/>
          </a:prstGeom>
        </p:spPr>
      </p:pic>
      <p:pic>
        <p:nvPicPr>
          <p:cNvPr id="44" name="Graphic 43" descr="Group brainstorm with solid fill">
            <a:extLst>
              <a:ext uri="{FF2B5EF4-FFF2-40B4-BE49-F238E27FC236}">
                <a16:creationId xmlns:a16="http://schemas.microsoft.com/office/drawing/2014/main" id="{9548B05C-62A3-E55A-0772-F04A95152AF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154" y="4879568"/>
            <a:ext cx="425122" cy="425122"/>
          </a:xfrm>
          <a:prstGeom prst="rect">
            <a:avLst/>
          </a:prstGeom>
        </p:spPr>
      </p:pic>
      <p:pic>
        <p:nvPicPr>
          <p:cNvPr id="48" name="Graphic 47" descr="Lightbulb and gear with solid fill">
            <a:extLst>
              <a:ext uri="{FF2B5EF4-FFF2-40B4-BE49-F238E27FC236}">
                <a16:creationId xmlns:a16="http://schemas.microsoft.com/office/drawing/2014/main" id="{74573B1B-ABCA-EC97-0F44-D88B5FABC2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833" y="5942817"/>
            <a:ext cx="457200" cy="457200"/>
          </a:xfrm>
          <a:prstGeom prst="rect">
            <a:avLst/>
          </a:prstGeom>
        </p:spPr>
      </p:pic>
      <p:sp>
        <p:nvSpPr>
          <p:cNvPr id="49" name="TextBox 48">
            <a:extLst>
              <a:ext uri="{FF2B5EF4-FFF2-40B4-BE49-F238E27FC236}">
                <a16:creationId xmlns:a16="http://schemas.microsoft.com/office/drawing/2014/main" id="{F7A94B55-AC2B-5CF7-45B0-6EF351EE5023}"/>
              </a:ext>
            </a:extLst>
          </p:cNvPr>
          <p:cNvSpPr txBox="1"/>
          <p:nvPr/>
        </p:nvSpPr>
        <p:spPr>
          <a:xfrm>
            <a:off x="4018327" y="1125444"/>
            <a:ext cx="6694414" cy="523220"/>
          </a:xfrm>
          <a:prstGeom prst="rect">
            <a:avLst/>
          </a:prstGeom>
          <a:noFill/>
        </p:spPr>
        <p:txBody>
          <a:bodyPr wrap="square" rtlCol="0">
            <a:spAutoFit/>
          </a:bodyPr>
          <a:lstStyle/>
          <a:p>
            <a:r>
              <a:rPr lang="en-US" sz="1400" b="0" i="0" dirty="0">
                <a:solidFill>
                  <a:srgbClr val="111111"/>
                </a:solidFill>
                <a:effectLst/>
                <a:latin typeface="-apple-system"/>
              </a:rPr>
              <a:t>Understand the business problem or objective. Deriving the goals and approach to the solution.</a:t>
            </a:r>
            <a:endParaRPr lang="en-IN" sz="1400" dirty="0"/>
          </a:p>
        </p:txBody>
      </p:sp>
      <p:sp>
        <p:nvSpPr>
          <p:cNvPr id="50" name="TextBox 49">
            <a:extLst>
              <a:ext uri="{FF2B5EF4-FFF2-40B4-BE49-F238E27FC236}">
                <a16:creationId xmlns:a16="http://schemas.microsoft.com/office/drawing/2014/main" id="{73204889-8771-AE55-6F7A-B0B9F1A7A950}"/>
              </a:ext>
            </a:extLst>
          </p:cNvPr>
          <p:cNvSpPr txBox="1"/>
          <p:nvPr/>
        </p:nvSpPr>
        <p:spPr>
          <a:xfrm>
            <a:off x="4061544" y="2025974"/>
            <a:ext cx="6576240" cy="307777"/>
          </a:xfrm>
          <a:prstGeom prst="rect">
            <a:avLst/>
          </a:prstGeom>
          <a:noFill/>
        </p:spPr>
        <p:txBody>
          <a:bodyPr wrap="square" rtlCol="0">
            <a:spAutoFit/>
          </a:bodyPr>
          <a:lstStyle/>
          <a:p>
            <a:r>
              <a:rPr lang="en-US" sz="1400" b="0" i="0" dirty="0">
                <a:solidFill>
                  <a:srgbClr val="111111"/>
                </a:solidFill>
                <a:effectLst/>
                <a:latin typeface="-apple-system"/>
              </a:rPr>
              <a:t>Collect data from various sources, Clean, preprocess, and validate the data.</a:t>
            </a:r>
            <a:endParaRPr lang="en-IN" sz="1400" dirty="0"/>
          </a:p>
        </p:txBody>
      </p:sp>
      <p:sp>
        <p:nvSpPr>
          <p:cNvPr id="51" name="TextBox 50">
            <a:extLst>
              <a:ext uri="{FF2B5EF4-FFF2-40B4-BE49-F238E27FC236}">
                <a16:creationId xmlns:a16="http://schemas.microsoft.com/office/drawing/2014/main" id="{FA4870DF-1C50-4EE7-772C-AD71945A1542}"/>
              </a:ext>
            </a:extLst>
          </p:cNvPr>
          <p:cNvSpPr txBox="1"/>
          <p:nvPr/>
        </p:nvSpPr>
        <p:spPr>
          <a:xfrm>
            <a:off x="4061544" y="2910935"/>
            <a:ext cx="6576240" cy="523220"/>
          </a:xfrm>
          <a:prstGeom prst="rect">
            <a:avLst/>
          </a:prstGeom>
          <a:noFill/>
        </p:spPr>
        <p:txBody>
          <a:bodyPr wrap="square" rtlCol="0">
            <a:spAutoFit/>
          </a:bodyPr>
          <a:lstStyle/>
          <a:p>
            <a:r>
              <a:rPr lang="en-US" sz="1400" b="0" i="0" dirty="0">
                <a:solidFill>
                  <a:srgbClr val="111111"/>
                </a:solidFill>
                <a:effectLst/>
                <a:latin typeface="-apple-system"/>
              </a:rPr>
              <a:t>Understand its structure, distributions, and relationships. Use plots, histograms, and summary statistics.</a:t>
            </a:r>
            <a:endParaRPr lang="en-IN" sz="1400" dirty="0"/>
          </a:p>
        </p:txBody>
      </p:sp>
      <p:sp>
        <p:nvSpPr>
          <p:cNvPr id="52" name="TextBox 51">
            <a:extLst>
              <a:ext uri="{FF2B5EF4-FFF2-40B4-BE49-F238E27FC236}">
                <a16:creationId xmlns:a16="http://schemas.microsoft.com/office/drawing/2014/main" id="{F90A9DDF-22DC-01BE-4587-988177959818}"/>
              </a:ext>
            </a:extLst>
          </p:cNvPr>
          <p:cNvSpPr txBox="1"/>
          <p:nvPr/>
        </p:nvSpPr>
        <p:spPr>
          <a:xfrm>
            <a:off x="4018327" y="3894624"/>
            <a:ext cx="6764061" cy="523220"/>
          </a:xfrm>
          <a:prstGeom prst="rect">
            <a:avLst/>
          </a:prstGeom>
          <a:noFill/>
        </p:spPr>
        <p:txBody>
          <a:bodyPr wrap="square" rtlCol="0">
            <a:spAutoFit/>
          </a:bodyPr>
          <a:lstStyle/>
          <a:p>
            <a:r>
              <a:rPr lang="en-US" sz="1400" b="0" i="0" dirty="0">
                <a:solidFill>
                  <a:srgbClr val="111111"/>
                </a:solidFill>
                <a:effectLst/>
                <a:latin typeface="-apple-system"/>
              </a:rPr>
              <a:t>Transform raw data into informative features. Encode them (e.g., one-hot encoding). </a:t>
            </a:r>
            <a:r>
              <a:rPr lang="en-IN" sz="1400" b="0" i="0" dirty="0">
                <a:solidFill>
                  <a:srgbClr val="111111"/>
                </a:solidFill>
                <a:effectLst/>
                <a:latin typeface="-apple-system"/>
              </a:rPr>
              <a:t>Normalize or standardize them.</a:t>
            </a:r>
            <a:endParaRPr lang="en-IN" sz="1400" dirty="0"/>
          </a:p>
        </p:txBody>
      </p:sp>
      <p:sp>
        <p:nvSpPr>
          <p:cNvPr id="53" name="TextBox 52">
            <a:extLst>
              <a:ext uri="{FF2B5EF4-FFF2-40B4-BE49-F238E27FC236}">
                <a16:creationId xmlns:a16="http://schemas.microsoft.com/office/drawing/2014/main" id="{ECB6110A-97C3-29D0-CD12-52134A42B71C}"/>
              </a:ext>
            </a:extLst>
          </p:cNvPr>
          <p:cNvSpPr txBox="1"/>
          <p:nvPr/>
        </p:nvSpPr>
        <p:spPr>
          <a:xfrm>
            <a:off x="4018327" y="4915286"/>
            <a:ext cx="6694414" cy="523220"/>
          </a:xfrm>
          <a:prstGeom prst="rect">
            <a:avLst/>
          </a:prstGeom>
          <a:noFill/>
        </p:spPr>
        <p:txBody>
          <a:bodyPr wrap="square" rtlCol="0">
            <a:spAutoFit/>
          </a:bodyPr>
          <a:lstStyle/>
          <a:p>
            <a:r>
              <a:rPr lang="en-US" sz="1400" b="0" i="0" dirty="0">
                <a:solidFill>
                  <a:srgbClr val="111111"/>
                </a:solidFill>
                <a:effectLst/>
                <a:latin typeface="-apple-system"/>
              </a:rPr>
              <a:t>Choose appropriate machine learning models (e.g., regression, decision trees, neural networks). Use metrics (e.g., accuracy, precision, recall) to assess model effectiveness.</a:t>
            </a:r>
            <a:endParaRPr lang="en-IN" sz="1400" dirty="0"/>
          </a:p>
        </p:txBody>
      </p:sp>
      <p:sp>
        <p:nvSpPr>
          <p:cNvPr id="54" name="TextBox 53">
            <a:extLst>
              <a:ext uri="{FF2B5EF4-FFF2-40B4-BE49-F238E27FC236}">
                <a16:creationId xmlns:a16="http://schemas.microsoft.com/office/drawing/2014/main" id="{CF4D79EB-2AD2-4276-6E35-EF0EB0A289A2}"/>
              </a:ext>
            </a:extLst>
          </p:cNvPr>
          <p:cNvSpPr txBox="1"/>
          <p:nvPr/>
        </p:nvSpPr>
        <p:spPr>
          <a:xfrm>
            <a:off x="4061544" y="6012865"/>
            <a:ext cx="6576240" cy="523220"/>
          </a:xfrm>
          <a:prstGeom prst="rect">
            <a:avLst/>
          </a:prstGeom>
          <a:noFill/>
        </p:spPr>
        <p:txBody>
          <a:bodyPr wrap="square" rtlCol="0">
            <a:spAutoFit/>
          </a:bodyPr>
          <a:lstStyle/>
          <a:p>
            <a:r>
              <a:rPr lang="en-US" sz="1400" b="0" i="0" dirty="0">
                <a:solidFill>
                  <a:srgbClr val="111111"/>
                </a:solidFill>
                <a:effectLst/>
                <a:latin typeface="-apple-system"/>
              </a:rPr>
              <a:t>Apply the trained model to new data. Present results to stakeholders, making them actionable.</a:t>
            </a:r>
            <a:endParaRPr lang="en-IN" sz="1400" dirty="0"/>
          </a:p>
        </p:txBody>
      </p:sp>
    </p:spTree>
    <p:extLst>
      <p:ext uri="{BB962C8B-B14F-4D97-AF65-F5344CB8AC3E}">
        <p14:creationId xmlns:p14="http://schemas.microsoft.com/office/powerpoint/2010/main" val="229131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282F-D28F-7BEB-001A-C64020917F07}"/>
              </a:ext>
            </a:extLst>
          </p:cNvPr>
          <p:cNvSpPr>
            <a:spLocks noGrp="1"/>
          </p:cNvSpPr>
          <p:nvPr>
            <p:ph type="title"/>
          </p:nvPr>
        </p:nvSpPr>
        <p:spPr>
          <a:xfrm>
            <a:off x="685801" y="270933"/>
            <a:ext cx="11082866" cy="872067"/>
          </a:xfrm>
        </p:spPr>
        <p:txBody>
          <a:bodyPr>
            <a:normAutofit/>
          </a:bodyPr>
          <a:lstStyle/>
          <a:p>
            <a:pPr algn="ctr"/>
            <a:r>
              <a:rPr lang="en-IN" b="1" dirty="0">
                <a:latin typeface="+mn-lt"/>
              </a:rPr>
              <a:t>BUSINESS UNDERSTANDING</a:t>
            </a:r>
          </a:p>
        </p:txBody>
      </p:sp>
      <p:sp>
        <p:nvSpPr>
          <p:cNvPr id="3" name="Content Placeholder 2">
            <a:extLst>
              <a:ext uri="{FF2B5EF4-FFF2-40B4-BE49-F238E27FC236}">
                <a16:creationId xmlns:a16="http://schemas.microsoft.com/office/drawing/2014/main" id="{231F01A6-C948-7BB8-A8D1-53C9FFF043F6}"/>
              </a:ext>
            </a:extLst>
          </p:cNvPr>
          <p:cNvSpPr>
            <a:spLocks noGrp="1"/>
          </p:cNvSpPr>
          <p:nvPr>
            <p:ph idx="1"/>
          </p:nvPr>
        </p:nvSpPr>
        <p:spPr>
          <a:xfrm>
            <a:off x="838200" y="1456268"/>
            <a:ext cx="6646334" cy="2523065"/>
          </a:xfrm>
        </p:spPr>
        <p:txBody>
          <a:bodyPr>
            <a:normAutofit/>
          </a:bodyPr>
          <a:lstStyle/>
          <a:p>
            <a:pPr marL="0" indent="0">
              <a:buNone/>
            </a:pPr>
            <a:r>
              <a:rPr lang="en-IN" sz="2200" b="1" dirty="0"/>
              <a:t>Understanding the car insurance policy business</a:t>
            </a:r>
            <a:endParaRPr lang="en-IN" sz="2200" dirty="0"/>
          </a:p>
          <a:p>
            <a:pPr marL="0" indent="0">
              <a:buNone/>
            </a:pPr>
            <a:r>
              <a:rPr lang="en-IN" sz="1900" b="1" dirty="0"/>
              <a:t>Key Concepts:</a:t>
            </a:r>
          </a:p>
          <a:p>
            <a:r>
              <a:rPr lang="en-IN" sz="1800" dirty="0"/>
              <a:t>Car Insurance Policies provide financial Protection against damage or loss to the vehicle and liability for any resulting injuries or property damage.</a:t>
            </a:r>
          </a:p>
          <a:p>
            <a:r>
              <a:rPr lang="en-IN" sz="1800" dirty="0"/>
              <a:t>Policies typically cover events such as accidents, theft, vandalism, and Natural Disasters.</a:t>
            </a:r>
          </a:p>
          <a:p>
            <a:endParaRPr lang="en-IN" sz="1900" dirty="0"/>
          </a:p>
        </p:txBody>
      </p:sp>
      <p:pic>
        <p:nvPicPr>
          <p:cNvPr id="5" name="Picture 4">
            <a:extLst>
              <a:ext uri="{FF2B5EF4-FFF2-40B4-BE49-F238E27FC236}">
                <a16:creationId xmlns:a16="http://schemas.microsoft.com/office/drawing/2014/main" id="{704C6A8D-B2A5-AB7E-9457-B8116019E5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334" y="1143000"/>
            <a:ext cx="4436534" cy="3107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A90D0B5-3063-1461-6D73-B5C635AF6F8C}"/>
              </a:ext>
            </a:extLst>
          </p:cNvPr>
          <p:cNvSpPr txBox="1"/>
          <p:nvPr/>
        </p:nvSpPr>
        <p:spPr>
          <a:xfrm>
            <a:off x="770467" y="4386069"/>
            <a:ext cx="11243734" cy="2031325"/>
          </a:xfrm>
          <a:prstGeom prst="rect">
            <a:avLst/>
          </a:prstGeom>
          <a:noFill/>
        </p:spPr>
        <p:txBody>
          <a:bodyPr wrap="square" rtlCol="0">
            <a:spAutoFit/>
          </a:bodyPr>
          <a:lstStyle/>
          <a:p>
            <a:r>
              <a:rPr lang="en-IN" sz="1800" b="1" dirty="0"/>
              <a:t>Processes Involved:</a:t>
            </a:r>
          </a:p>
          <a:p>
            <a:endParaRPr lang="en-IN" sz="1800" b="1" dirty="0"/>
          </a:p>
          <a:p>
            <a:pPr marL="285750" indent="-285750">
              <a:buFont typeface="Arial" panose="020B0604020202020204" pitchFamily="34" charset="0"/>
              <a:buChar char="•"/>
            </a:pPr>
            <a:r>
              <a:rPr lang="en-IN" dirty="0"/>
              <a:t>The Car Insurance Policy business Involves various processes, Including policy underwriting, premium calculation, claim management, and risk assessment.</a:t>
            </a:r>
          </a:p>
          <a:p>
            <a:pPr marL="285750" indent="-285750">
              <a:buFont typeface="Arial" panose="020B0604020202020204" pitchFamily="34" charset="0"/>
              <a:buChar char="•"/>
            </a:pPr>
            <a:r>
              <a:rPr lang="en-IN" dirty="0"/>
              <a:t>Insurance Companies assess risk factors such as the drivers age, driving history, Vehicle type, and location to determine policy terms and premium</a:t>
            </a:r>
          </a:p>
          <a:p>
            <a:endParaRPr lang="en-IN" dirty="0"/>
          </a:p>
        </p:txBody>
      </p:sp>
    </p:spTree>
    <p:extLst>
      <p:ext uri="{BB962C8B-B14F-4D97-AF65-F5344CB8AC3E}">
        <p14:creationId xmlns:p14="http://schemas.microsoft.com/office/powerpoint/2010/main" val="2030757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8B01-3F48-A03E-7122-340AE8E9E2AB}"/>
              </a:ext>
            </a:extLst>
          </p:cNvPr>
          <p:cNvSpPr>
            <a:spLocks noGrp="1"/>
          </p:cNvSpPr>
          <p:nvPr>
            <p:ph type="title"/>
          </p:nvPr>
        </p:nvSpPr>
        <p:spPr>
          <a:xfrm>
            <a:off x="685801" y="321733"/>
            <a:ext cx="10131425" cy="931334"/>
          </a:xfrm>
        </p:spPr>
        <p:txBody>
          <a:bodyPr/>
          <a:lstStyle/>
          <a:p>
            <a:pPr algn="ctr"/>
            <a:r>
              <a:rPr lang="en-IN" b="1" dirty="0">
                <a:latin typeface="+mn-lt"/>
              </a:rPr>
              <a:t>INTRODUCTION</a:t>
            </a:r>
          </a:p>
        </p:txBody>
      </p:sp>
      <p:sp>
        <p:nvSpPr>
          <p:cNvPr id="3" name="Content Placeholder 2">
            <a:extLst>
              <a:ext uri="{FF2B5EF4-FFF2-40B4-BE49-F238E27FC236}">
                <a16:creationId xmlns:a16="http://schemas.microsoft.com/office/drawing/2014/main" id="{D0F50A00-87FB-31B4-741B-D5AD2C8A1043}"/>
              </a:ext>
            </a:extLst>
          </p:cNvPr>
          <p:cNvSpPr>
            <a:spLocks noGrp="1"/>
          </p:cNvSpPr>
          <p:nvPr>
            <p:ph idx="1"/>
          </p:nvPr>
        </p:nvSpPr>
        <p:spPr>
          <a:xfrm>
            <a:off x="685802" y="1405466"/>
            <a:ext cx="7103532" cy="4673601"/>
          </a:xfrm>
        </p:spPr>
        <p:txBody>
          <a:bodyPr>
            <a:normAutofit/>
          </a:bodyPr>
          <a:lstStyle/>
          <a:p>
            <a:pPr marL="0" indent="0">
              <a:buNone/>
            </a:pPr>
            <a:r>
              <a:rPr lang="en-IN" sz="2000" b="1" dirty="0"/>
              <a:t>Predictive Machine Learning Model for Car Insurance Claim Probability</a:t>
            </a:r>
          </a:p>
          <a:p>
            <a:r>
              <a:rPr lang="en-IN" sz="1800" dirty="0"/>
              <a:t>This presentation will discuss a predictive machine learning model that accesses the claim probability of car insurance policies.</a:t>
            </a:r>
          </a:p>
          <a:p>
            <a:r>
              <a:rPr lang="en-IN" sz="1800" dirty="0"/>
              <a:t>The model utilizes advanced algorithms to analyse various factors and predicts the likelihood of claim</a:t>
            </a:r>
          </a:p>
          <a:p>
            <a:r>
              <a:rPr lang="en-IN" sz="1800" dirty="0"/>
              <a:t>By accurately assessing claim probability, Insurance companies can make informed decisions and optimize their operations.</a:t>
            </a:r>
          </a:p>
          <a:p>
            <a:r>
              <a:rPr lang="en-US" sz="1800" b="0" i="0" dirty="0">
                <a:solidFill>
                  <a:srgbClr val="000000"/>
                </a:solidFill>
                <a:effectLst/>
              </a:rPr>
              <a:t>The dataset of an Insurance company has 58592 cases, where most of the cases were classified as 0 (i.e. Rejecting the insurance claim request) while small percentage of dataset is classified as 1 (i.e. accepting the insurance claim request).</a:t>
            </a:r>
          </a:p>
          <a:p>
            <a:r>
              <a:rPr lang="en-US" sz="1800" b="0" i="0" dirty="0">
                <a:solidFill>
                  <a:srgbClr val="000000"/>
                </a:solidFill>
                <a:effectLst/>
              </a:rPr>
              <a:t>We have to develop a Machine Learning (ML) model to predict whether or not the unknown request for claim </a:t>
            </a:r>
            <a:r>
              <a:rPr lang="en-US" sz="1600" b="0" i="0" dirty="0">
                <a:solidFill>
                  <a:srgbClr val="000000"/>
                </a:solidFill>
                <a:effectLst/>
              </a:rPr>
              <a:t>will be accepted or rejected.</a:t>
            </a:r>
            <a:endParaRPr lang="en-IN" sz="1600" dirty="0"/>
          </a:p>
          <a:p>
            <a:endParaRPr lang="en-IN" sz="1800" dirty="0"/>
          </a:p>
          <a:p>
            <a:endParaRPr lang="en-IN" sz="1800" dirty="0"/>
          </a:p>
        </p:txBody>
      </p:sp>
      <p:pic>
        <p:nvPicPr>
          <p:cNvPr id="5" name="Picture 4">
            <a:extLst>
              <a:ext uri="{FF2B5EF4-FFF2-40B4-BE49-F238E27FC236}">
                <a16:creationId xmlns:a16="http://schemas.microsoft.com/office/drawing/2014/main" id="{19ABD1D1-8F55-1778-8327-E1416131A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34" y="1405466"/>
            <a:ext cx="4131732" cy="31819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Box 6">
            <a:extLst>
              <a:ext uri="{FF2B5EF4-FFF2-40B4-BE49-F238E27FC236}">
                <a16:creationId xmlns:a16="http://schemas.microsoft.com/office/drawing/2014/main" id="{5058B31C-5029-82D8-4D0C-F0548BF92158}"/>
              </a:ext>
            </a:extLst>
          </p:cNvPr>
          <p:cNvSpPr txBox="1"/>
          <p:nvPr/>
        </p:nvSpPr>
        <p:spPr>
          <a:xfrm>
            <a:off x="8906933" y="5087001"/>
            <a:ext cx="2819398" cy="992066"/>
          </a:xfrm>
          <a:prstGeom prst="rect">
            <a:avLst/>
          </a:prstGeom>
          <a:noFill/>
        </p:spPr>
        <p:txBody>
          <a:bodyPr wrap="square" rtlCol="0">
            <a:spAutoFit/>
          </a:bodyPr>
          <a:lstStyle/>
          <a:p>
            <a:pPr marL="91440" lvl="0" indent="-139700" algn="l" rtl="0">
              <a:lnSpc>
                <a:spcPct val="90000"/>
              </a:lnSpc>
              <a:spcBef>
                <a:spcPts val="0"/>
              </a:spcBef>
              <a:spcAft>
                <a:spcPts val="0"/>
              </a:spcAft>
              <a:buSzPts val="2200"/>
              <a:buChar char=" "/>
            </a:pPr>
            <a:r>
              <a:rPr lang="en-US" sz="1600" b="1" dirty="0">
                <a:ea typeface="Arial Black"/>
                <a:cs typeface="Arial Black"/>
                <a:sym typeface="Arial Black"/>
              </a:rPr>
              <a:t>No of columns – 44 Nos</a:t>
            </a:r>
          </a:p>
          <a:p>
            <a:pPr marL="91440" lvl="0" indent="-139700" algn="l" rtl="0">
              <a:lnSpc>
                <a:spcPct val="90000"/>
              </a:lnSpc>
              <a:spcBef>
                <a:spcPts val="1400"/>
              </a:spcBef>
              <a:spcAft>
                <a:spcPts val="0"/>
              </a:spcAft>
              <a:buSzPts val="2200"/>
              <a:buChar char=" "/>
            </a:pPr>
            <a:r>
              <a:rPr lang="en-US" sz="1600" b="1" dirty="0">
                <a:ea typeface="Arial Black"/>
                <a:cs typeface="Arial Black"/>
                <a:sym typeface="Arial Black"/>
              </a:rPr>
              <a:t>No of Rows – 58593 Nos</a:t>
            </a:r>
          </a:p>
          <a:p>
            <a:endParaRPr lang="en-IN" dirty="0"/>
          </a:p>
        </p:txBody>
      </p:sp>
    </p:spTree>
    <p:extLst>
      <p:ext uri="{BB962C8B-B14F-4D97-AF65-F5344CB8AC3E}">
        <p14:creationId xmlns:p14="http://schemas.microsoft.com/office/powerpoint/2010/main" val="35593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3505-52A9-B85E-E237-60F62E161044}"/>
              </a:ext>
            </a:extLst>
          </p:cNvPr>
          <p:cNvSpPr>
            <a:spLocks noGrp="1"/>
          </p:cNvSpPr>
          <p:nvPr>
            <p:ph type="title"/>
          </p:nvPr>
        </p:nvSpPr>
        <p:spPr>
          <a:xfrm>
            <a:off x="838200" y="0"/>
            <a:ext cx="10515600" cy="1007483"/>
          </a:xfrm>
        </p:spPr>
        <p:txBody>
          <a:bodyPr>
            <a:normAutofit/>
          </a:bodyPr>
          <a:lstStyle/>
          <a:p>
            <a:pPr algn="ctr"/>
            <a:r>
              <a:rPr lang="en-IN" b="1" dirty="0">
                <a:latin typeface="+mn-lt"/>
              </a:rPr>
              <a:t>UNDERSTANDING THE DATA</a:t>
            </a:r>
          </a:p>
        </p:txBody>
      </p:sp>
      <p:sp>
        <p:nvSpPr>
          <p:cNvPr id="3" name="Content Placeholder 2">
            <a:extLst>
              <a:ext uri="{FF2B5EF4-FFF2-40B4-BE49-F238E27FC236}">
                <a16:creationId xmlns:a16="http://schemas.microsoft.com/office/drawing/2014/main" id="{015042C0-83C7-5045-FA4F-CBEDE116ADB0}"/>
              </a:ext>
            </a:extLst>
          </p:cNvPr>
          <p:cNvSpPr>
            <a:spLocks noGrp="1"/>
          </p:cNvSpPr>
          <p:nvPr>
            <p:ph idx="1"/>
          </p:nvPr>
        </p:nvSpPr>
        <p:spPr>
          <a:xfrm>
            <a:off x="838200" y="1075267"/>
            <a:ext cx="10515600" cy="1590676"/>
          </a:xfrm>
        </p:spPr>
        <p:txBody>
          <a:bodyPr/>
          <a:lstStyle/>
          <a:p>
            <a:r>
              <a:rPr lang="en-IN" sz="1800" dirty="0"/>
              <a:t>The data contains 44 columns giving different aspects of car insurance policy procedure. It can be divided into 4 categories.</a:t>
            </a:r>
          </a:p>
          <a:p>
            <a:pPr marL="0" indent="0">
              <a:buNone/>
            </a:pPr>
            <a:endParaRPr lang="en-IN" dirty="0"/>
          </a:p>
        </p:txBody>
      </p:sp>
      <p:graphicFrame>
        <p:nvGraphicFramePr>
          <p:cNvPr id="4" name="Table 3">
            <a:extLst>
              <a:ext uri="{FF2B5EF4-FFF2-40B4-BE49-F238E27FC236}">
                <a16:creationId xmlns:a16="http://schemas.microsoft.com/office/drawing/2014/main" id="{F865E976-0172-93D5-32AD-8FD2964FBC88}"/>
              </a:ext>
            </a:extLst>
          </p:cNvPr>
          <p:cNvGraphicFramePr>
            <a:graphicFrameLocks noGrp="1"/>
          </p:cNvGraphicFramePr>
          <p:nvPr>
            <p:extLst>
              <p:ext uri="{D42A27DB-BD31-4B8C-83A1-F6EECF244321}">
                <p14:modId xmlns:p14="http://schemas.microsoft.com/office/powerpoint/2010/main" val="2724623708"/>
              </p:ext>
            </p:extLst>
          </p:nvPr>
        </p:nvGraphicFramePr>
        <p:xfrm>
          <a:off x="838200" y="2665943"/>
          <a:ext cx="10871200" cy="3429945"/>
        </p:xfrm>
        <a:graphic>
          <a:graphicData uri="http://schemas.openxmlformats.org/drawingml/2006/table">
            <a:tbl>
              <a:tblPr firstRow="1" bandRow="1">
                <a:tableStyleId>{93296810-A885-4BE3-A3E7-6D5BEEA58F35}</a:tableStyleId>
              </a:tblPr>
              <a:tblGrid>
                <a:gridCol w="2717800">
                  <a:extLst>
                    <a:ext uri="{9D8B030D-6E8A-4147-A177-3AD203B41FA5}">
                      <a16:colId xmlns:a16="http://schemas.microsoft.com/office/drawing/2014/main" val="2506963268"/>
                    </a:ext>
                  </a:extLst>
                </a:gridCol>
                <a:gridCol w="2691541">
                  <a:extLst>
                    <a:ext uri="{9D8B030D-6E8A-4147-A177-3AD203B41FA5}">
                      <a16:colId xmlns:a16="http://schemas.microsoft.com/office/drawing/2014/main" val="2590737120"/>
                    </a:ext>
                  </a:extLst>
                </a:gridCol>
                <a:gridCol w="3243592">
                  <a:extLst>
                    <a:ext uri="{9D8B030D-6E8A-4147-A177-3AD203B41FA5}">
                      <a16:colId xmlns:a16="http://schemas.microsoft.com/office/drawing/2014/main" val="3566455065"/>
                    </a:ext>
                  </a:extLst>
                </a:gridCol>
                <a:gridCol w="2218267">
                  <a:extLst>
                    <a:ext uri="{9D8B030D-6E8A-4147-A177-3AD203B41FA5}">
                      <a16:colId xmlns:a16="http://schemas.microsoft.com/office/drawing/2014/main" val="1040655333"/>
                    </a:ext>
                  </a:extLst>
                </a:gridCol>
              </a:tblGrid>
              <a:tr h="576738">
                <a:tc>
                  <a:txBody>
                    <a:bodyPr/>
                    <a:lstStyle/>
                    <a:p>
                      <a:r>
                        <a:rPr lang="en-IN" dirty="0"/>
                        <a:t>Insurance Data</a:t>
                      </a:r>
                    </a:p>
                  </a:txBody>
                  <a:tcPr/>
                </a:tc>
                <a:tc>
                  <a:txBody>
                    <a:bodyPr/>
                    <a:lstStyle/>
                    <a:p>
                      <a:pPr algn="ctr"/>
                      <a:r>
                        <a:rPr lang="en-IN" dirty="0"/>
                        <a:t>Vehicle Specification</a:t>
                      </a:r>
                    </a:p>
                  </a:txBody>
                  <a:tcPr/>
                </a:tc>
                <a:tc>
                  <a:txBody>
                    <a:bodyPr/>
                    <a:lstStyle/>
                    <a:p>
                      <a:pPr algn="ctr"/>
                      <a:r>
                        <a:rPr lang="en-IN" dirty="0"/>
                        <a:t>Vehicle Accessories </a:t>
                      </a:r>
                    </a:p>
                  </a:txBody>
                  <a:tcPr/>
                </a:tc>
                <a:tc>
                  <a:txBody>
                    <a:bodyPr/>
                    <a:lstStyle/>
                    <a:p>
                      <a:pPr algn="ctr"/>
                      <a:r>
                        <a:rPr lang="en-IN" dirty="0"/>
                        <a:t>Decision</a:t>
                      </a:r>
                    </a:p>
                  </a:txBody>
                  <a:tcPr/>
                </a:tc>
                <a:extLst>
                  <a:ext uri="{0D108BD9-81ED-4DB2-BD59-A6C34878D82A}">
                    <a16:rowId xmlns:a16="http://schemas.microsoft.com/office/drawing/2014/main" val="1721882965"/>
                  </a:ext>
                </a:extLst>
              </a:tr>
              <a:tr h="2045843">
                <a:tc>
                  <a:txBody>
                    <a:bodyPr/>
                    <a:lstStyle/>
                    <a:p>
                      <a:r>
                        <a:rPr lang="en-US" b="0" dirty="0" err="1"/>
                        <a:t>policy_id</a:t>
                      </a:r>
                      <a:r>
                        <a:rPr lang="en-US" b="0" dirty="0"/>
                        <a:t>, </a:t>
                      </a:r>
                      <a:r>
                        <a:rPr lang="en-US" b="0" dirty="0" err="1"/>
                        <a:t>policy_tenure</a:t>
                      </a:r>
                      <a:r>
                        <a:rPr lang="en-US" b="0" dirty="0"/>
                        <a:t>,</a:t>
                      </a:r>
                    </a:p>
                    <a:p>
                      <a:r>
                        <a:rPr lang="en-US" b="0" dirty="0" err="1"/>
                        <a:t>age_of_car</a:t>
                      </a:r>
                      <a:r>
                        <a:rPr lang="en-US" b="0" dirty="0"/>
                        <a:t>, </a:t>
                      </a:r>
                      <a:r>
                        <a:rPr lang="en-US" b="0" dirty="0" err="1"/>
                        <a:t>age_of_policyholder</a:t>
                      </a:r>
                      <a:r>
                        <a:rPr lang="en-US" b="0" dirty="0"/>
                        <a:t> etc.</a:t>
                      </a:r>
                      <a:endParaRPr lang="en-IN" b="0" dirty="0"/>
                    </a:p>
                  </a:txBody>
                  <a:tcPr/>
                </a:tc>
                <a:tc>
                  <a:txBody>
                    <a:bodyPr/>
                    <a:lstStyle/>
                    <a:p>
                      <a:r>
                        <a:rPr lang="en-US" b="0" dirty="0"/>
                        <a:t>Make, model, </a:t>
                      </a:r>
                      <a:r>
                        <a:rPr lang="en-US" b="0" dirty="0" err="1"/>
                        <a:t>fuel_type</a:t>
                      </a:r>
                      <a:r>
                        <a:rPr lang="en-US" b="0" dirty="0"/>
                        <a:t>, </a:t>
                      </a:r>
                      <a:r>
                        <a:rPr lang="en-US" b="0" dirty="0" err="1"/>
                        <a:t>max_torque</a:t>
                      </a:r>
                      <a:r>
                        <a:rPr lang="en-US" b="0" dirty="0"/>
                        <a:t>, cylinder </a:t>
                      </a:r>
                      <a:r>
                        <a:rPr lang="en-US" b="0" dirty="0" err="1"/>
                        <a:t>engine_type</a:t>
                      </a:r>
                      <a:r>
                        <a:rPr lang="en-US" b="0" dirty="0"/>
                        <a:t>, </a:t>
                      </a:r>
                      <a:r>
                        <a:rPr lang="en-US" sz="1800" b="0" dirty="0" err="1"/>
                        <a:t>gross_weight</a:t>
                      </a:r>
                      <a:r>
                        <a:rPr lang="en-US" sz="1800" b="0" dirty="0"/>
                        <a:t> etc.</a:t>
                      </a:r>
                      <a:endParaRPr lang="en-IN" b="0" dirty="0"/>
                    </a:p>
                  </a:txBody>
                  <a:tcPr/>
                </a:tc>
                <a:tc>
                  <a:txBody>
                    <a:bodyPr/>
                    <a:lstStyle/>
                    <a:p>
                      <a:r>
                        <a:rPr lang="en-US" b="0" dirty="0" err="1"/>
                        <a:t>is_adjustable_steering</a:t>
                      </a:r>
                      <a:r>
                        <a:rPr lang="en-US" b="0" dirty="0"/>
                        <a:t>, </a:t>
                      </a:r>
                      <a:r>
                        <a:rPr lang="en-US" b="0" dirty="0" err="1"/>
                        <a:t>is_tpms</a:t>
                      </a:r>
                      <a:r>
                        <a:rPr lang="en-US" b="0" dirty="0"/>
                        <a:t>, </a:t>
                      </a:r>
                      <a:r>
                        <a:rPr lang="en-US" b="0" dirty="0" err="1"/>
                        <a:t>is_parking_sensors</a:t>
                      </a:r>
                      <a:r>
                        <a:rPr lang="en-US" b="0" dirty="0"/>
                        <a:t>, </a:t>
                      </a:r>
                      <a:r>
                        <a:rPr lang="en-US" sz="1800" b="0" dirty="0" err="1"/>
                        <a:t>is_front_fog_lights</a:t>
                      </a:r>
                      <a:r>
                        <a:rPr lang="en-US" sz="1800" b="0" dirty="0"/>
                        <a:t>, </a:t>
                      </a:r>
                      <a:r>
                        <a:rPr lang="en-US" sz="1800" b="0" dirty="0" err="1"/>
                        <a:t>is_central_locking</a:t>
                      </a:r>
                      <a:r>
                        <a:rPr lang="en-US" sz="1800" b="0" dirty="0"/>
                        <a:t>, </a:t>
                      </a:r>
                    </a:p>
                    <a:p>
                      <a:r>
                        <a:rPr lang="en-US" b="0" dirty="0" err="1"/>
                        <a:t>is_power_steering</a:t>
                      </a:r>
                      <a:r>
                        <a:rPr lang="en-US" b="0" dirty="0"/>
                        <a:t> etc.</a:t>
                      </a:r>
                      <a:endParaRPr lang="en-IN" b="0" dirty="0"/>
                    </a:p>
                  </a:txBody>
                  <a:tcPr/>
                </a:tc>
                <a:tc>
                  <a:txBody>
                    <a:bodyPr/>
                    <a:lstStyle/>
                    <a:p>
                      <a:r>
                        <a:rPr lang="en-IN" dirty="0" err="1"/>
                        <a:t>Is_claim</a:t>
                      </a:r>
                      <a:endParaRPr lang="en-IN" dirty="0"/>
                    </a:p>
                    <a:p>
                      <a:endParaRPr lang="en-IN" dirty="0"/>
                    </a:p>
                    <a:p>
                      <a:r>
                        <a:rPr lang="en-US" b="0" dirty="0"/>
                        <a:t>(Target column)</a:t>
                      </a:r>
                    </a:p>
                    <a:p>
                      <a:r>
                        <a:rPr lang="en-US" b="0" dirty="0"/>
                        <a:t>0- Not Accepted, </a:t>
                      </a:r>
                    </a:p>
                    <a:p>
                      <a:r>
                        <a:rPr lang="en-US" b="0" dirty="0"/>
                        <a:t>1- Accepted</a:t>
                      </a:r>
                      <a:endParaRPr lang="en-IN" b="0" dirty="0"/>
                    </a:p>
                  </a:txBody>
                  <a:tcPr/>
                </a:tc>
                <a:extLst>
                  <a:ext uri="{0D108BD9-81ED-4DB2-BD59-A6C34878D82A}">
                    <a16:rowId xmlns:a16="http://schemas.microsoft.com/office/drawing/2014/main" val="3187797222"/>
                  </a:ext>
                </a:extLst>
              </a:tr>
              <a:tr h="807364">
                <a:tc gridSpan="3">
                  <a:txBody>
                    <a:bodyPr/>
                    <a:lstStyle/>
                    <a:p>
                      <a:pPr algn="ctr">
                        <a:lnSpc>
                          <a:spcPct val="200000"/>
                        </a:lnSpc>
                      </a:pPr>
                      <a:r>
                        <a:rPr lang="en-IN" b="0" dirty="0"/>
                        <a:t>Independent Attributes </a:t>
                      </a:r>
                    </a:p>
                  </a:txBody>
                  <a:tcPr/>
                </a:tc>
                <a:tc hMerge="1">
                  <a:txBody>
                    <a:bodyPr/>
                    <a:lstStyle/>
                    <a:p>
                      <a:endParaRPr lang="en-IN" b="0" dirty="0"/>
                    </a:p>
                  </a:txBody>
                  <a:tcPr/>
                </a:tc>
                <a:tc hMerge="1">
                  <a:txBody>
                    <a:bodyPr/>
                    <a:lstStyle/>
                    <a:p>
                      <a:endParaRPr lang="en-IN" b="0" dirty="0"/>
                    </a:p>
                  </a:txBody>
                  <a:tcPr/>
                </a:tc>
                <a:tc>
                  <a:txBody>
                    <a:bodyPr/>
                    <a:lstStyle/>
                    <a:p>
                      <a:pPr>
                        <a:lnSpc>
                          <a:spcPct val="200000"/>
                        </a:lnSpc>
                      </a:pPr>
                      <a:r>
                        <a:rPr lang="en-IN" b="0" dirty="0"/>
                        <a:t>Dependent Attribute</a:t>
                      </a:r>
                    </a:p>
                  </a:txBody>
                  <a:tcPr/>
                </a:tc>
                <a:extLst>
                  <a:ext uri="{0D108BD9-81ED-4DB2-BD59-A6C34878D82A}">
                    <a16:rowId xmlns:a16="http://schemas.microsoft.com/office/drawing/2014/main" val="3054389608"/>
                  </a:ext>
                </a:extLst>
              </a:tr>
            </a:tbl>
          </a:graphicData>
        </a:graphic>
      </p:graphicFrame>
      <p:sp>
        <p:nvSpPr>
          <p:cNvPr id="5" name="TextBox 4">
            <a:extLst>
              <a:ext uri="{FF2B5EF4-FFF2-40B4-BE49-F238E27FC236}">
                <a16:creationId xmlns:a16="http://schemas.microsoft.com/office/drawing/2014/main" id="{7D7C5A37-36B9-2BCF-C6A1-6DF9FE41335E}"/>
              </a:ext>
            </a:extLst>
          </p:cNvPr>
          <p:cNvSpPr txBox="1"/>
          <p:nvPr/>
        </p:nvSpPr>
        <p:spPr>
          <a:xfrm>
            <a:off x="1773766" y="2168457"/>
            <a:ext cx="8644467" cy="369332"/>
          </a:xfrm>
          <a:prstGeom prst="rect">
            <a:avLst/>
          </a:prstGeom>
          <a:noFill/>
        </p:spPr>
        <p:txBody>
          <a:bodyPr wrap="square" rtlCol="0">
            <a:spAutoFit/>
          </a:bodyPr>
          <a:lstStyle/>
          <a:p>
            <a:pPr algn="ctr"/>
            <a:r>
              <a:rPr lang="en-IN" dirty="0"/>
              <a:t>Summary of the attributes used for building Machine Learning Model</a:t>
            </a:r>
          </a:p>
        </p:txBody>
      </p:sp>
    </p:spTree>
    <p:extLst>
      <p:ext uri="{BB962C8B-B14F-4D97-AF65-F5344CB8AC3E}">
        <p14:creationId xmlns:p14="http://schemas.microsoft.com/office/powerpoint/2010/main" val="313174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E6DC89-8D6F-2D33-3532-BF614595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646331"/>
            <a:ext cx="7285566" cy="24214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899D829-F5D0-D864-781B-16A3B2A2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00" y="3714129"/>
            <a:ext cx="5359400" cy="242146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3F782A3-A4D6-35EE-2922-0DA7D049A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14129"/>
            <a:ext cx="5240867" cy="242146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B19FCE9-9CCB-A30E-624E-D6B7B2B76CBB}"/>
              </a:ext>
            </a:extLst>
          </p:cNvPr>
          <p:cNvSpPr txBox="1"/>
          <p:nvPr/>
        </p:nvSpPr>
        <p:spPr>
          <a:xfrm>
            <a:off x="2413000" y="0"/>
            <a:ext cx="7285566" cy="646331"/>
          </a:xfrm>
          <a:prstGeom prst="rect">
            <a:avLst/>
          </a:prstGeom>
          <a:noFill/>
        </p:spPr>
        <p:txBody>
          <a:bodyPr wrap="square" rtlCol="0">
            <a:spAutoFit/>
          </a:bodyPr>
          <a:lstStyle/>
          <a:p>
            <a:r>
              <a:rPr lang="en-IN" sz="3600" b="1" dirty="0"/>
              <a:t>EXPLORATORY DATA ANALYSIS (EDA)</a:t>
            </a:r>
          </a:p>
        </p:txBody>
      </p:sp>
      <p:sp>
        <p:nvSpPr>
          <p:cNvPr id="3" name="TextBox 2">
            <a:extLst>
              <a:ext uri="{FF2B5EF4-FFF2-40B4-BE49-F238E27FC236}">
                <a16:creationId xmlns:a16="http://schemas.microsoft.com/office/drawing/2014/main" id="{46E8647D-E357-45E9-CC72-18C42E9CDBD0}"/>
              </a:ext>
            </a:extLst>
          </p:cNvPr>
          <p:cNvSpPr txBox="1"/>
          <p:nvPr/>
        </p:nvSpPr>
        <p:spPr>
          <a:xfrm>
            <a:off x="220133" y="1329267"/>
            <a:ext cx="2015067" cy="1107996"/>
          </a:xfrm>
          <a:prstGeom prst="rect">
            <a:avLst/>
          </a:prstGeom>
          <a:noFill/>
        </p:spPr>
        <p:txBody>
          <a:bodyPr wrap="square" rtlCol="0">
            <a:spAutoFit/>
          </a:bodyPr>
          <a:lstStyle/>
          <a:p>
            <a:r>
              <a:rPr lang="en-US" sz="1600" b="0" i="0" dirty="0">
                <a:solidFill>
                  <a:srgbClr val="000000"/>
                </a:solidFill>
                <a:effectLst/>
                <a:latin typeface="Helvetica Neue"/>
              </a:rPr>
              <a:t>The policy tenure is distributed for different time period</a:t>
            </a:r>
          </a:p>
          <a:p>
            <a:endParaRPr lang="en-IN" dirty="0"/>
          </a:p>
        </p:txBody>
      </p:sp>
      <p:sp>
        <p:nvSpPr>
          <p:cNvPr id="4" name="TextBox 3">
            <a:extLst>
              <a:ext uri="{FF2B5EF4-FFF2-40B4-BE49-F238E27FC236}">
                <a16:creationId xmlns:a16="http://schemas.microsoft.com/office/drawing/2014/main" id="{AD10F43A-5C63-58EE-3C57-1A45842DDE42}"/>
              </a:ext>
            </a:extLst>
          </p:cNvPr>
          <p:cNvSpPr txBox="1"/>
          <p:nvPr/>
        </p:nvSpPr>
        <p:spPr>
          <a:xfrm>
            <a:off x="3678767" y="3285066"/>
            <a:ext cx="6100233" cy="615553"/>
          </a:xfrm>
          <a:prstGeom prst="rect">
            <a:avLst/>
          </a:prstGeom>
          <a:noFill/>
        </p:spPr>
        <p:txBody>
          <a:bodyPr wrap="square" rtlCol="0">
            <a:spAutoFit/>
          </a:bodyPr>
          <a:lstStyle/>
          <a:p>
            <a:r>
              <a:rPr lang="en-US" sz="1600" b="0" i="0" dirty="0">
                <a:solidFill>
                  <a:srgbClr val="000000"/>
                </a:solidFill>
                <a:effectLst/>
                <a:latin typeface="Helvetica Neue"/>
              </a:rPr>
              <a:t>Most of the cars in the dataset are </a:t>
            </a:r>
            <a:r>
              <a:rPr lang="en-US" sz="1600" b="1" i="0" dirty="0">
                <a:solidFill>
                  <a:srgbClr val="000000"/>
                </a:solidFill>
                <a:effectLst/>
                <a:latin typeface="Helvetica Neue"/>
              </a:rPr>
              <a:t>newly purchased</a:t>
            </a:r>
            <a:r>
              <a:rPr lang="en-US" sz="1600" b="0" i="0" dirty="0">
                <a:solidFill>
                  <a:srgbClr val="000000"/>
                </a:solidFill>
                <a:effectLst/>
                <a:latin typeface="Helvetica Neue"/>
              </a:rPr>
              <a:t>.</a:t>
            </a:r>
          </a:p>
          <a:p>
            <a:endParaRPr lang="en-IN" dirty="0"/>
          </a:p>
        </p:txBody>
      </p:sp>
      <p:sp>
        <p:nvSpPr>
          <p:cNvPr id="6" name="TextBox 5">
            <a:extLst>
              <a:ext uri="{FF2B5EF4-FFF2-40B4-BE49-F238E27FC236}">
                <a16:creationId xmlns:a16="http://schemas.microsoft.com/office/drawing/2014/main" id="{39CCE83D-075B-2FC9-9F91-24E875260036}"/>
              </a:ext>
            </a:extLst>
          </p:cNvPr>
          <p:cNvSpPr txBox="1"/>
          <p:nvPr/>
        </p:nvSpPr>
        <p:spPr>
          <a:xfrm>
            <a:off x="10041467" y="940994"/>
            <a:ext cx="2065867" cy="1600438"/>
          </a:xfrm>
          <a:prstGeom prst="rect">
            <a:avLst/>
          </a:prstGeom>
          <a:noFill/>
        </p:spPr>
        <p:txBody>
          <a:bodyPr wrap="square" rtlCol="0">
            <a:spAutoFit/>
          </a:bodyPr>
          <a:lstStyle/>
          <a:p>
            <a:r>
              <a:rPr lang="en-US" sz="1600" b="0" i="0" dirty="0">
                <a:solidFill>
                  <a:srgbClr val="000000"/>
                </a:solidFill>
                <a:effectLst/>
                <a:latin typeface="Helvetica Neue"/>
              </a:rPr>
              <a:t>Most policy holders are of </a:t>
            </a:r>
            <a:r>
              <a:rPr lang="en-US" sz="1600" b="1" i="0" dirty="0">
                <a:solidFill>
                  <a:srgbClr val="000000"/>
                </a:solidFill>
                <a:effectLst/>
                <a:latin typeface="Helvetica Neue"/>
              </a:rPr>
              <a:t>young age </a:t>
            </a:r>
            <a:r>
              <a:rPr lang="en-US" sz="1600" b="0" i="0" dirty="0">
                <a:solidFill>
                  <a:srgbClr val="000000"/>
                </a:solidFill>
                <a:effectLst/>
                <a:latin typeface="Helvetica Neue"/>
              </a:rPr>
              <a:t>group with some are in the </a:t>
            </a:r>
            <a:r>
              <a:rPr lang="en-US" sz="1600" b="1" i="0" dirty="0">
                <a:solidFill>
                  <a:srgbClr val="000000"/>
                </a:solidFill>
                <a:effectLst/>
                <a:latin typeface="Helvetica Neue"/>
              </a:rPr>
              <a:t>middle age </a:t>
            </a:r>
            <a:r>
              <a:rPr lang="en-US" sz="1600" b="0" i="0" dirty="0">
                <a:solidFill>
                  <a:srgbClr val="000000"/>
                </a:solidFill>
                <a:effectLst/>
                <a:latin typeface="Helvetica Neue"/>
              </a:rPr>
              <a:t>group</a:t>
            </a:r>
          </a:p>
          <a:p>
            <a:endParaRPr lang="en-IN" dirty="0"/>
          </a:p>
        </p:txBody>
      </p:sp>
      <p:sp>
        <p:nvSpPr>
          <p:cNvPr id="8" name="TextBox 7">
            <a:extLst>
              <a:ext uri="{FF2B5EF4-FFF2-40B4-BE49-F238E27FC236}">
                <a16:creationId xmlns:a16="http://schemas.microsoft.com/office/drawing/2014/main" id="{F5DB7043-DCEF-8B7A-E178-30CE9448D883}"/>
              </a:ext>
            </a:extLst>
          </p:cNvPr>
          <p:cNvSpPr txBox="1"/>
          <p:nvPr/>
        </p:nvSpPr>
        <p:spPr>
          <a:xfrm>
            <a:off x="6946900" y="6225865"/>
            <a:ext cx="5435600" cy="861774"/>
          </a:xfrm>
          <a:prstGeom prst="rect">
            <a:avLst/>
          </a:prstGeom>
          <a:noFill/>
        </p:spPr>
        <p:txBody>
          <a:bodyPr wrap="square" rtlCol="0">
            <a:spAutoFit/>
          </a:bodyPr>
          <a:lstStyle/>
          <a:p>
            <a:r>
              <a:rPr lang="en-US" sz="1600" b="0" i="0" dirty="0">
                <a:solidFill>
                  <a:srgbClr val="000000"/>
                </a:solidFill>
                <a:effectLst/>
                <a:latin typeface="Helvetica Neue"/>
              </a:rPr>
              <a:t>Maximum cars are from </a:t>
            </a:r>
            <a:r>
              <a:rPr lang="en-US" sz="1600" b="1" i="0" dirty="0">
                <a:solidFill>
                  <a:srgbClr val="000000"/>
                </a:solidFill>
                <a:effectLst/>
                <a:latin typeface="Helvetica Neue"/>
              </a:rPr>
              <a:t>C8 </a:t>
            </a:r>
            <a:r>
              <a:rPr lang="en-US" sz="1600" b="0" i="0" dirty="0">
                <a:solidFill>
                  <a:srgbClr val="000000"/>
                </a:solidFill>
                <a:effectLst/>
                <a:latin typeface="Helvetica Neue"/>
              </a:rPr>
              <a:t>area and least cars ore from </a:t>
            </a:r>
            <a:r>
              <a:rPr lang="en-US" sz="1600" b="1" i="0" dirty="0">
                <a:solidFill>
                  <a:srgbClr val="000000"/>
                </a:solidFill>
                <a:effectLst/>
                <a:latin typeface="Helvetica Neue"/>
              </a:rPr>
              <a:t>C20</a:t>
            </a:r>
            <a:r>
              <a:rPr lang="en-US" sz="1600" b="0" i="0" dirty="0">
                <a:solidFill>
                  <a:srgbClr val="000000"/>
                </a:solidFill>
                <a:effectLst/>
                <a:latin typeface="Helvetica Neue"/>
              </a:rPr>
              <a:t> area</a:t>
            </a:r>
          </a:p>
          <a:p>
            <a:endParaRPr lang="en-IN" dirty="0"/>
          </a:p>
        </p:txBody>
      </p:sp>
      <p:sp>
        <p:nvSpPr>
          <p:cNvPr id="10" name="TextBox 9">
            <a:extLst>
              <a:ext uri="{FF2B5EF4-FFF2-40B4-BE49-F238E27FC236}">
                <a16:creationId xmlns:a16="http://schemas.microsoft.com/office/drawing/2014/main" id="{B333BACB-3ECE-86A5-2BE2-F2349543D307}"/>
              </a:ext>
            </a:extLst>
          </p:cNvPr>
          <p:cNvSpPr txBox="1"/>
          <p:nvPr/>
        </p:nvSpPr>
        <p:spPr>
          <a:xfrm>
            <a:off x="220133" y="6246966"/>
            <a:ext cx="4893734" cy="584775"/>
          </a:xfrm>
          <a:prstGeom prst="rect">
            <a:avLst/>
          </a:prstGeom>
          <a:noFill/>
        </p:spPr>
        <p:txBody>
          <a:bodyPr wrap="square" rtlCol="0">
            <a:spAutoFit/>
          </a:bodyPr>
          <a:lstStyle/>
          <a:p>
            <a:r>
              <a:rPr lang="en-US" sz="1600" b="0" i="0" dirty="0">
                <a:solidFill>
                  <a:srgbClr val="000000"/>
                </a:solidFill>
                <a:effectLst/>
                <a:latin typeface="Helvetica Neue"/>
              </a:rPr>
              <a:t>The lowest population density is in </a:t>
            </a:r>
            <a:r>
              <a:rPr lang="en-US" sz="1600" b="1" i="0" dirty="0">
                <a:solidFill>
                  <a:srgbClr val="000000"/>
                </a:solidFill>
                <a:effectLst/>
                <a:latin typeface="Helvetica Neue"/>
              </a:rPr>
              <a:t>C15</a:t>
            </a:r>
            <a:r>
              <a:rPr lang="en-US" sz="1600" b="0" i="0" dirty="0">
                <a:solidFill>
                  <a:srgbClr val="000000"/>
                </a:solidFill>
                <a:effectLst/>
                <a:latin typeface="Helvetica Neue"/>
              </a:rPr>
              <a:t> area and highest population density is in </a:t>
            </a:r>
            <a:r>
              <a:rPr lang="en-US" sz="1600" b="1" i="0" dirty="0">
                <a:solidFill>
                  <a:srgbClr val="000000"/>
                </a:solidFill>
                <a:effectLst/>
                <a:latin typeface="Helvetica Neue"/>
              </a:rPr>
              <a:t>C10</a:t>
            </a:r>
            <a:r>
              <a:rPr lang="en-US" sz="1600" b="0" i="0" dirty="0">
                <a:solidFill>
                  <a:srgbClr val="000000"/>
                </a:solidFill>
                <a:effectLst/>
                <a:latin typeface="Helvetica Neue"/>
              </a:rPr>
              <a:t> area.</a:t>
            </a:r>
            <a:endParaRPr lang="en-IN" sz="1600" dirty="0"/>
          </a:p>
        </p:txBody>
      </p:sp>
    </p:spTree>
    <p:extLst>
      <p:ext uri="{BB962C8B-B14F-4D97-AF65-F5344CB8AC3E}">
        <p14:creationId xmlns:p14="http://schemas.microsoft.com/office/powerpoint/2010/main" val="388038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3CDA-2FA4-CFA4-9A95-607759BCC343}"/>
              </a:ext>
            </a:extLst>
          </p:cNvPr>
          <p:cNvSpPr>
            <a:spLocks noGrp="1"/>
          </p:cNvSpPr>
          <p:nvPr>
            <p:ph type="title"/>
          </p:nvPr>
        </p:nvSpPr>
        <p:spPr>
          <a:xfrm>
            <a:off x="7933266" y="110066"/>
            <a:ext cx="3759201" cy="668867"/>
          </a:xfrm>
        </p:spPr>
        <p:txBody>
          <a:bodyPr>
            <a:normAutofit/>
          </a:bodyPr>
          <a:lstStyle/>
          <a:p>
            <a:r>
              <a:rPr lang="en-IN" sz="3200" b="1" dirty="0">
                <a:latin typeface="+mn-lt"/>
              </a:rPr>
              <a:t>Univariate Analysis</a:t>
            </a:r>
          </a:p>
        </p:txBody>
      </p:sp>
      <p:pic>
        <p:nvPicPr>
          <p:cNvPr id="4" name="Picture 3">
            <a:extLst>
              <a:ext uri="{FF2B5EF4-FFF2-40B4-BE49-F238E27FC236}">
                <a16:creationId xmlns:a16="http://schemas.microsoft.com/office/drawing/2014/main" id="{9B2E772A-87EE-8647-A9EA-1997CADEE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28933" cy="21844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C18D188-5A0C-005E-1CAC-601245618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84400"/>
            <a:ext cx="7128933" cy="46736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48833FF-E845-9E92-5046-7C892EC8C283}"/>
              </a:ext>
            </a:extLst>
          </p:cNvPr>
          <p:cNvSpPr txBox="1"/>
          <p:nvPr/>
        </p:nvSpPr>
        <p:spPr>
          <a:xfrm>
            <a:off x="7188199" y="872067"/>
            <a:ext cx="5003801"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rgbClr val="000000"/>
                </a:solidFill>
                <a:effectLst/>
                <a:latin typeface="Aptos Display" panose="020B0004020202020204" pitchFamily="34" charset="0"/>
              </a:rPr>
              <a:t>65% of cars are manufactured  by 1st Car maker.</a:t>
            </a:r>
          </a:p>
          <a:p>
            <a:pPr algn="l"/>
            <a:endParaRPr lang="en-US" sz="1600" b="0" i="0" dirty="0">
              <a:solidFill>
                <a:srgbClr val="000000"/>
              </a:solidFill>
              <a:effectLst/>
              <a:latin typeface="Aptos Display" panose="020B0004020202020204" pitchFamily="34" charset="0"/>
            </a:endParaRPr>
          </a:p>
          <a:p>
            <a:pPr marL="285750" indent="-285750" algn="l">
              <a:buFont typeface="Arial" panose="020B0604020202020204" pitchFamily="34" charset="0"/>
              <a:buChar char="•"/>
            </a:pPr>
            <a:r>
              <a:rPr lang="en-US" sz="1600" b="0" i="0" dirty="0">
                <a:solidFill>
                  <a:srgbClr val="000000"/>
                </a:solidFill>
                <a:effectLst/>
                <a:latin typeface="Aptos Display" panose="020B0004020202020204" pitchFamily="34" charset="0"/>
              </a:rPr>
              <a:t>85% of Cars belonging to [A, B2, C2] segment. </a:t>
            </a:r>
          </a:p>
          <a:p>
            <a:pPr algn="l"/>
            <a:endParaRPr lang="en-US" sz="1600" b="0" i="0" dirty="0">
              <a:solidFill>
                <a:srgbClr val="000000"/>
              </a:solidFill>
              <a:effectLst/>
              <a:latin typeface="Aptos Display" panose="020B0004020202020204" pitchFamily="34" charset="0"/>
            </a:endParaRPr>
          </a:p>
          <a:p>
            <a:pPr marL="285750" indent="-285750" algn="l">
              <a:buFont typeface="Arial" panose="020B0604020202020204" pitchFamily="34" charset="0"/>
              <a:buChar char="•"/>
            </a:pPr>
            <a:r>
              <a:rPr lang="en-US" sz="1600" b="0" i="0" dirty="0">
                <a:solidFill>
                  <a:srgbClr val="000000"/>
                </a:solidFill>
                <a:effectLst/>
                <a:latin typeface="Aptos Display" panose="020B0004020202020204" pitchFamily="34" charset="0"/>
              </a:rPr>
              <a:t>The Fuel Types of the cars are equally distributed.</a:t>
            </a:r>
          </a:p>
          <a:p>
            <a:pPr algn="l">
              <a:buFont typeface="Arial" panose="020B0604020202020204" pitchFamily="34" charset="0"/>
              <a:buChar char="•"/>
            </a:pPr>
            <a:endParaRPr lang="en-US" sz="1600" dirty="0">
              <a:solidFill>
                <a:srgbClr val="000000"/>
              </a:solidFill>
              <a:latin typeface="Helvetica Neue"/>
            </a:endParaRPr>
          </a:p>
          <a:p>
            <a:pPr algn="l"/>
            <a:endParaRPr lang="en-US" sz="1600" dirty="0">
              <a:solidFill>
                <a:srgbClr val="000000"/>
              </a:solidFill>
              <a:latin typeface="Helvetica Neue"/>
            </a:endParaRPr>
          </a:p>
        </p:txBody>
      </p:sp>
      <p:sp>
        <p:nvSpPr>
          <p:cNvPr id="5" name="TextBox 4">
            <a:extLst>
              <a:ext uri="{FF2B5EF4-FFF2-40B4-BE49-F238E27FC236}">
                <a16:creationId xmlns:a16="http://schemas.microsoft.com/office/drawing/2014/main" id="{A38B9AFD-790B-168E-24D3-474565587B97}"/>
              </a:ext>
            </a:extLst>
          </p:cNvPr>
          <p:cNvSpPr txBox="1"/>
          <p:nvPr/>
        </p:nvSpPr>
        <p:spPr>
          <a:xfrm>
            <a:off x="7188199" y="2759797"/>
            <a:ext cx="4504268" cy="1600438"/>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69% of cars have 2 airbags. 29% have 6 airbags.</a:t>
            </a:r>
          </a:p>
          <a:p>
            <a:pPr algn="l">
              <a:buFont typeface="Arial" panose="020B0604020202020204" pitchFamily="34" charset="0"/>
              <a:buChar char="•"/>
            </a:pPr>
            <a:endParaRPr lang="en-US" sz="1600" dirty="0">
              <a:solidFill>
                <a:srgbClr val="000000"/>
              </a:solidFill>
              <a:latin typeface="Aptos Display" panose="020B0004020202020204" pitchFamily="34" charset="0"/>
            </a:endParaRPr>
          </a:p>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Most cars have Drum type rare brake system.</a:t>
            </a:r>
          </a:p>
          <a:p>
            <a:pPr algn="l">
              <a:buFont typeface="Arial" panose="020B0604020202020204" pitchFamily="34" charset="0"/>
              <a:buChar char="•"/>
            </a:pPr>
            <a:endParaRPr lang="en-US" sz="1600" dirty="0">
              <a:solidFill>
                <a:srgbClr val="000000"/>
              </a:solidFill>
              <a:latin typeface="Aptos Display" panose="020B0004020202020204" pitchFamily="34" charset="0"/>
            </a:endParaRPr>
          </a:p>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63% cars have 4 cylinder engine.</a:t>
            </a:r>
          </a:p>
          <a:p>
            <a:endParaRPr lang="en-IN" dirty="0"/>
          </a:p>
        </p:txBody>
      </p:sp>
      <p:sp>
        <p:nvSpPr>
          <p:cNvPr id="7" name="TextBox 6">
            <a:extLst>
              <a:ext uri="{FF2B5EF4-FFF2-40B4-BE49-F238E27FC236}">
                <a16:creationId xmlns:a16="http://schemas.microsoft.com/office/drawing/2014/main" id="{B7BEB1D3-442E-259A-DB43-C2F13D7A2FB8}"/>
              </a:ext>
            </a:extLst>
          </p:cNvPr>
          <p:cNvSpPr txBox="1"/>
          <p:nvPr/>
        </p:nvSpPr>
        <p:spPr>
          <a:xfrm>
            <a:off x="7188199" y="4538133"/>
            <a:ext cx="4665135" cy="2585323"/>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66% of cars have Manual type transmission gearbox</a:t>
            </a:r>
          </a:p>
          <a:p>
            <a:pPr algn="l">
              <a:buFont typeface="Arial" panose="020B0604020202020204" pitchFamily="34" charset="0"/>
              <a:buChar char="•"/>
            </a:pPr>
            <a:endParaRPr lang="en-US" sz="1600" dirty="0">
              <a:solidFill>
                <a:srgbClr val="000000"/>
              </a:solidFill>
              <a:latin typeface="Aptos Display" panose="020B0004020202020204" pitchFamily="34" charset="0"/>
            </a:endParaRPr>
          </a:p>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Most cars have Turning radius in the range of 4.6 to 5.2</a:t>
            </a:r>
          </a:p>
          <a:p>
            <a:pPr algn="l">
              <a:buFont typeface="Arial" panose="020B0604020202020204" pitchFamily="34" charset="0"/>
              <a:buChar char="•"/>
            </a:pPr>
            <a:endParaRPr lang="en-US" sz="1600" dirty="0">
              <a:solidFill>
                <a:srgbClr val="000000"/>
              </a:solidFill>
              <a:latin typeface="Aptos Display" panose="020B0004020202020204" pitchFamily="34" charset="0"/>
            </a:endParaRPr>
          </a:p>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The NCAP rating is very important attribute for car Insurance. As it determine safety of the car.</a:t>
            </a:r>
          </a:p>
          <a:p>
            <a:pPr marL="285750" indent="-285750" algn="l">
              <a:buFont typeface="Arial" panose="020B0604020202020204" pitchFamily="34" charset="0"/>
              <a:buChar char="•"/>
            </a:pPr>
            <a:r>
              <a:rPr lang="en-US" sz="1600" dirty="0">
                <a:solidFill>
                  <a:srgbClr val="000000"/>
                </a:solidFill>
                <a:latin typeface="Aptos Display" panose="020B0004020202020204" pitchFamily="34" charset="0"/>
              </a:rPr>
              <a:t>37% of cars have ratings of 2 on the scale of 0 to 5</a:t>
            </a:r>
            <a:endParaRPr lang="en-IN" sz="1600" dirty="0">
              <a:latin typeface="Aptos Display" panose="020B0004020202020204" pitchFamily="34" charset="0"/>
            </a:endParaRPr>
          </a:p>
          <a:p>
            <a:endParaRPr lang="en-IN" dirty="0"/>
          </a:p>
        </p:txBody>
      </p:sp>
    </p:spTree>
    <p:extLst>
      <p:ext uri="{BB962C8B-B14F-4D97-AF65-F5344CB8AC3E}">
        <p14:creationId xmlns:p14="http://schemas.microsoft.com/office/powerpoint/2010/main" val="222879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6EB0-93F5-5368-E2F8-AA26A4A6EEB5}"/>
              </a:ext>
            </a:extLst>
          </p:cNvPr>
          <p:cNvSpPr>
            <a:spLocks noGrp="1"/>
          </p:cNvSpPr>
          <p:nvPr>
            <p:ph type="title"/>
          </p:nvPr>
        </p:nvSpPr>
        <p:spPr>
          <a:xfrm>
            <a:off x="838200" y="203200"/>
            <a:ext cx="10515600" cy="759694"/>
          </a:xfrm>
        </p:spPr>
        <p:txBody>
          <a:bodyPr>
            <a:normAutofit/>
          </a:bodyPr>
          <a:lstStyle/>
          <a:p>
            <a:pPr algn="ctr"/>
            <a:r>
              <a:rPr lang="en-IN" b="1" dirty="0">
                <a:latin typeface="+mn-lt"/>
              </a:rPr>
              <a:t>Multivariate data Analysis</a:t>
            </a:r>
          </a:p>
        </p:txBody>
      </p:sp>
      <p:pic>
        <p:nvPicPr>
          <p:cNvPr id="8" name="Content Placeholder 7">
            <a:extLst>
              <a:ext uri="{FF2B5EF4-FFF2-40B4-BE49-F238E27FC236}">
                <a16:creationId xmlns:a16="http://schemas.microsoft.com/office/drawing/2014/main" id="{7DD59B20-C630-BACF-5D58-3F018BFBFB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364" y="1196880"/>
            <a:ext cx="4246045" cy="369146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037A846-DBE6-4815-1626-D23138177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155" y="1196880"/>
            <a:ext cx="4347645" cy="353368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9AA22B0-71BE-6A13-BAF0-BF4597EAA82A}"/>
              </a:ext>
            </a:extLst>
          </p:cNvPr>
          <p:cNvSpPr txBox="1"/>
          <p:nvPr/>
        </p:nvSpPr>
        <p:spPr>
          <a:xfrm>
            <a:off x="715422" y="5122333"/>
            <a:ext cx="4677845" cy="1477328"/>
          </a:xfrm>
          <a:prstGeom prst="rect">
            <a:avLst/>
          </a:prstGeom>
          <a:noFill/>
        </p:spPr>
        <p:txBody>
          <a:bodyPr wrap="square" rtlCol="0">
            <a:spAutoFit/>
          </a:bodyPr>
          <a:lstStyle/>
          <a:p>
            <a:pPr marL="285750" indent="-285750">
              <a:buFont typeface="Arial" panose="020B0604020202020204" pitchFamily="34" charset="0"/>
              <a:buChar char="•"/>
            </a:pPr>
            <a:r>
              <a:rPr lang="en-IN" dirty="0"/>
              <a:t>Most of the cars are belonging to top 3 Engine categories.</a:t>
            </a:r>
          </a:p>
          <a:p>
            <a:pPr marL="285750" indent="-285750">
              <a:buFont typeface="Arial" panose="020B0604020202020204" pitchFamily="34" charset="0"/>
              <a:buChar char="•"/>
            </a:pPr>
            <a:r>
              <a:rPr lang="en-IN" dirty="0"/>
              <a:t>K Series Dual jet engine type have slightly more claim acceptance rate  than the other engine types.</a:t>
            </a:r>
          </a:p>
        </p:txBody>
      </p:sp>
      <p:sp>
        <p:nvSpPr>
          <p:cNvPr id="7" name="TextBox 6">
            <a:extLst>
              <a:ext uri="{FF2B5EF4-FFF2-40B4-BE49-F238E27FC236}">
                <a16:creationId xmlns:a16="http://schemas.microsoft.com/office/drawing/2014/main" id="{FECD51A5-D4A9-08D3-2D51-7A1B0A4A612B}"/>
              </a:ext>
            </a:extLst>
          </p:cNvPr>
          <p:cNvSpPr txBox="1"/>
          <p:nvPr/>
        </p:nvSpPr>
        <p:spPr>
          <a:xfrm>
            <a:off x="6968067" y="5012268"/>
            <a:ext cx="480060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Higher the NCAP ratings the claim acceptance rate is proportionately higher.</a:t>
            </a:r>
          </a:p>
          <a:p>
            <a:pPr marL="285750" indent="-285750">
              <a:buFont typeface="Arial" panose="020B0604020202020204" pitchFamily="34" charset="0"/>
              <a:buChar char="•"/>
            </a:pPr>
            <a:r>
              <a:rPr lang="en-IN" dirty="0"/>
              <a:t>Rating 3 have proportionately higher claim percentage.</a:t>
            </a:r>
          </a:p>
        </p:txBody>
      </p:sp>
    </p:spTree>
    <p:extLst>
      <p:ext uri="{BB962C8B-B14F-4D97-AF65-F5344CB8AC3E}">
        <p14:creationId xmlns:p14="http://schemas.microsoft.com/office/powerpoint/2010/main" val="89669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2401</TotalTime>
  <Words>2263</Words>
  <Application>Microsoft Office PowerPoint</Application>
  <PresentationFormat>Widescreen</PresentationFormat>
  <Paragraphs>346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Aptos Display</vt:lpstr>
      <vt:lpstr>Arial</vt:lpstr>
      <vt:lpstr>Arial Black</vt:lpstr>
      <vt:lpstr>Calibri</vt:lpstr>
      <vt:lpstr>Calibri Light</vt:lpstr>
      <vt:lpstr>Helvetica Neue</vt:lpstr>
      <vt:lpstr>Roboto</vt:lpstr>
      <vt:lpstr>Times New Roman</vt:lpstr>
      <vt:lpstr>Office Theme</vt:lpstr>
      <vt:lpstr>Predictive Machine Learning  model for Car Insurance Claim Probability</vt:lpstr>
      <vt:lpstr>OBJECTIVE</vt:lpstr>
      <vt:lpstr>PROJECT OUTLINE</vt:lpstr>
      <vt:lpstr>BUSINESS UNDERSTANDING</vt:lpstr>
      <vt:lpstr>INTRODUCTION</vt:lpstr>
      <vt:lpstr>UNDERSTANDING THE DATA</vt:lpstr>
      <vt:lpstr>PowerPoint Presentation</vt:lpstr>
      <vt:lpstr>Univariate Analysis</vt:lpstr>
      <vt:lpstr>Multivariate data Analysis</vt:lpstr>
      <vt:lpstr>Multivariate Analysis with Target Variable</vt:lpstr>
      <vt:lpstr>FEATURE ENGINEERING</vt:lpstr>
      <vt:lpstr>MODEL BUILDING</vt:lpstr>
      <vt:lpstr> OUTCOME OF THE MODEL USING RANDOM OVERSAMPLING</vt:lpstr>
      <vt:lpstr>MODEL PERFORMANCE MEASUREMENT</vt:lpstr>
      <vt:lpstr>OUTCOME OF THE MODEL USING SMOTE TECHNIQUE</vt:lpstr>
      <vt:lpstr>MODEL PERFORMANCE MEASUREMENT</vt:lpstr>
      <vt:lpstr>OUTCOME OF THE MODEL USING RANDOM UNDER SAMPLING</vt:lpstr>
      <vt:lpstr>MODEL PERFORMANCE MEASUREMENT</vt:lpstr>
      <vt:lpstr>RESULT AND INTERPRETATION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Machine Learning model Car Insurance Claim probability</dc:title>
  <dc:creator>MANISH DONGRE</dc:creator>
  <cp:lastModifiedBy>MANISH DONGRE</cp:lastModifiedBy>
  <cp:revision>10</cp:revision>
  <dcterms:created xsi:type="dcterms:W3CDTF">2024-02-08T09:04:00Z</dcterms:created>
  <dcterms:modified xsi:type="dcterms:W3CDTF">2024-02-14T17:02:47Z</dcterms:modified>
</cp:coreProperties>
</file>